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0" r:id="rId1"/>
  </p:sldMasterIdLst>
  <p:notesMasterIdLst>
    <p:notesMasterId r:id="rId22"/>
  </p:notesMasterIdLst>
  <p:handoutMasterIdLst>
    <p:handoutMasterId r:id="rId23"/>
  </p:handoutMasterIdLst>
  <p:sldIdLst>
    <p:sldId id="256" r:id="rId2"/>
    <p:sldId id="305" r:id="rId3"/>
    <p:sldId id="291" r:id="rId4"/>
    <p:sldId id="296" r:id="rId5"/>
    <p:sldId id="310" r:id="rId6"/>
    <p:sldId id="260" r:id="rId7"/>
    <p:sldId id="314" r:id="rId8"/>
    <p:sldId id="315" r:id="rId9"/>
    <p:sldId id="278" r:id="rId10"/>
    <p:sldId id="280" r:id="rId11"/>
    <p:sldId id="289" r:id="rId12"/>
    <p:sldId id="281" r:id="rId13"/>
    <p:sldId id="300" r:id="rId14"/>
    <p:sldId id="282" r:id="rId15"/>
    <p:sldId id="283" r:id="rId16"/>
    <p:sldId id="299" r:id="rId17"/>
    <p:sldId id="271" r:id="rId18"/>
    <p:sldId id="317" r:id="rId19"/>
    <p:sldId id="274" r:id="rId20"/>
    <p:sldId id="318" r:id="rId21"/>
  </p:sldIdLst>
  <p:sldSz cx="9144000" cy="6858000" type="screen4x3"/>
  <p:notesSz cx="6794500" cy="9931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3" autoAdjust="0"/>
    <p:restoredTop sz="92473" autoAdjust="0"/>
  </p:normalViewPr>
  <p:slideViewPr>
    <p:cSldViewPr>
      <p:cViewPr varScale="1">
        <p:scale>
          <a:sx n="95" d="100"/>
          <a:sy n="95" d="100"/>
        </p:scale>
        <p:origin x="37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3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801B52-D4E9-4AB0-A3D6-1E0F20A1A24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C622472-CCB2-424E-A11D-7471D3BC1273}">
      <dgm:prSet phldrT="[Text]"/>
      <dgm:spPr/>
      <dgm:t>
        <a:bodyPr/>
        <a:lstStyle/>
        <a:p>
          <a:r>
            <a:rPr lang="de-DE" dirty="0" err="1"/>
            <a:t>Addiction</a:t>
          </a:r>
          <a:r>
            <a:rPr lang="de-DE" dirty="0"/>
            <a:t> </a:t>
          </a:r>
          <a:r>
            <a:rPr lang="de-DE" dirty="0" err="1"/>
            <a:t>problems</a:t>
          </a:r>
          <a:endParaRPr lang="de-DE" dirty="0"/>
        </a:p>
      </dgm:t>
    </dgm:pt>
    <dgm:pt modelId="{C58952FC-3D73-427D-BDEF-B396ED4F0EEB}" type="parTrans" cxnId="{9BEF32BF-850A-4F35-817C-1ABFE2A04D59}">
      <dgm:prSet/>
      <dgm:spPr/>
      <dgm:t>
        <a:bodyPr/>
        <a:lstStyle/>
        <a:p>
          <a:endParaRPr lang="de-DE"/>
        </a:p>
      </dgm:t>
    </dgm:pt>
    <dgm:pt modelId="{B7A746A8-A789-41CE-8AFF-AEAF8B9D9139}" type="sibTrans" cxnId="{9BEF32BF-850A-4F35-817C-1ABFE2A04D59}">
      <dgm:prSet/>
      <dgm:spPr/>
      <dgm:t>
        <a:bodyPr/>
        <a:lstStyle/>
        <a:p>
          <a:endParaRPr lang="de-DE"/>
        </a:p>
      </dgm:t>
    </dgm:pt>
    <dgm:pt modelId="{9FBDC3A9-4D35-401A-88E1-033789F62245}">
      <dgm:prSet phldrT="[Text]"/>
      <dgm:spPr/>
      <dgm:t>
        <a:bodyPr/>
        <a:lstStyle/>
        <a:p>
          <a:r>
            <a:rPr lang="de-DE" dirty="0"/>
            <a:t>Form, </a:t>
          </a:r>
          <a:r>
            <a:rPr lang="de-DE" dirty="0" err="1"/>
            <a:t>quantity</a:t>
          </a:r>
          <a:r>
            <a:rPr lang="de-DE" dirty="0"/>
            <a:t>, </a:t>
          </a:r>
          <a:r>
            <a:rPr lang="de-DE" dirty="0" err="1"/>
            <a:t>pattern</a:t>
          </a:r>
          <a:endParaRPr lang="de-DE" dirty="0"/>
        </a:p>
      </dgm:t>
    </dgm:pt>
    <dgm:pt modelId="{480BD2A9-5F39-4E50-9157-2A2B9F97BBF6}" type="parTrans" cxnId="{94C05CAA-7B20-430E-92EF-A9D74ABC775B}">
      <dgm:prSet/>
      <dgm:spPr/>
      <dgm:t>
        <a:bodyPr/>
        <a:lstStyle/>
        <a:p>
          <a:endParaRPr lang="de-DE"/>
        </a:p>
      </dgm:t>
    </dgm:pt>
    <dgm:pt modelId="{16011C08-1DB2-42BC-92AE-A13A5041CE26}" type="sibTrans" cxnId="{94C05CAA-7B20-430E-92EF-A9D74ABC775B}">
      <dgm:prSet/>
      <dgm:spPr/>
      <dgm:t>
        <a:bodyPr/>
        <a:lstStyle/>
        <a:p>
          <a:endParaRPr lang="de-DE"/>
        </a:p>
      </dgm:t>
    </dgm:pt>
    <dgm:pt modelId="{AE88B4B1-0B3D-4579-9FA8-1268F1752BF2}">
      <dgm:prSet phldrT="[Text]"/>
      <dgm:spPr/>
      <dgm:t>
        <a:bodyPr/>
        <a:lstStyle/>
        <a:p>
          <a:r>
            <a:rPr lang="de-DE" dirty="0"/>
            <a:t>Development, </a:t>
          </a:r>
          <a:r>
            <a:rPr lang="de-DE" dirty="0" err="1"/>
            <a:t>abstinence</a:t>
          </a:r>
          <a:r>
            <a:rPr lang="de-DE" dirty="0"/>
            <a:t>, </a:t>
          </a:r>
          <a:r>
            <a:rPr lang="de-DE" dirty="0" err="1"/>
            <a:t>relapses</a:t>
          </a:r>
          <a:r>
            <a:rPr lang="de-DE" dirty="0"/>
            <a:t>, </a:t>
          </a:r>
          <a:r>
            <a:rPr lang="de-DE" dirty="0" err="1"/>
            <a:t>treatment</a:t>
          </a:r>
          <a:r>
            <a:rPr lang="de-DE" dirty="0"/>
            <a:t> </a:t>
          </a:r>
          <a:r>
            <a:rPr lang="de-DE" dirty="0" err="1"/>
            <a:t>utilization</a:t>
          </a:r>
          <a:r>
            <a:rPr lang="de-DE" dirty="0"/>
            <a:t> IP</a:t>
          </a:r>
        </a:p>
      </dgm:t>
    </dgm:pt>
    <dgm:pt modelId="{199BA90F-06F2-4397-B0F6-06E2A03E6716}" type="parTrans" cxnId="{942A5FDD-3662-48FC-95AD-9A00F7985F5C}">
      <dgm:prSet/>
      <dgm:spPr/>
      <dgm:t>
        <a:bodyPr/>
        <a:lstStyle/>
        <a:p>
          <a:endParaRPr lang="de-DE"/>
        </a:p>
      </dgm:t>
    </dgm:pt>
    <dgm:pt modelId="{16335F36-E2F7-46DE-8CF1-AE0B792B8724}" type="sibTrans" cxnId="{942A5FDD-3662-48FC-95AD-9A00F7985F5C}">
      <dgm:prSet/>
      <dgm:spPr/>
      <dgm:t>
        <a:bodyPr/>
        <a:lstStyle/>
        <a:p>
          <a:endParaRPr lang="de-DE"/>
        </a:p>
      </dgm:t>
    </dgm:pt>
    <dgm:pt modelId="{6D8231FD-2E58-4871-9DAF-AF5F90476BA7}">
      <dgm:prSet phldrT="[Text]"/>
      <dgm:spPr/>
      <dgm:t>
        <a:bodyPr/>
        <a:lstStyle/>
        <a:p>
          <a:r>
            <a:rPr lang="de-DE" dirty="0" err="1"/>
            <a:t>Strains</a:t>
          </a:r>
          <a:endParaRPr lang="de-DE" dirty="0"/>
        </a:p>
      </dgm:t>
    </dgm:pt>
    <dgm:pt modelId="{36FE9123-ACB5-4CBA-9D3C-7FD7F51C816D}" type="parTrans" cxnId="{DFF2E8C5-7FF5-4A5D-858B-2C3DB792543D}">
      <dgm:prSet/>
      <dgm:spPr/>
      <dgm:t>
        <a:bodyPr/>
        <a:lstStyle/>
        <a:p>
          <a:endParaRPr lang="de-DE"/>
        </a:p>
      </dgm:t>
    </dgm:pt>
    <dgm:pt modelId="{C585CD47-26D5-4C57-B8F7-696EE93BCE25}" type="sibTrans" cxnId="{DFF2E8C5-7FF5-4A5D-858B-2C3DB792543D}">
      <dgm:prSet/>
      <dgm:spPr/>
      <dgm:t>
        <a:bodyPr/>
        <a:lstStyle/>
        <a:p>
          <a:endParaRPr lang="de-DE"/>
        </a:p>
      </dgm:t>
    </dgm:pt>
    <dgm:pt modelId="{A1EFDF19-1151-4BE3-80BB-314E98A2159D}">
      <dgm:prSet phldrT="[Text]"/>
      <dgm:spPr/>
      <dgm:t>
        <a:bodyPr/>
        <a:lstStyle/>
        <a:p>
          <a:r>
            <a:rPr lang="de-DE" dirty="0"/>
            <a:t>Familial, social, </a:t>
          </a:r>
          <a:r>
            <a:rPr lang="de-DE" dirty="0" err="1"/>
            <a:t>financial</a:t>
          </a:r>
          <a:r>
            <a:rPr lang="de-DE" dirty="0"/>
            <a:t>, </a:t>
          </a:r>
          <a:r>
            <a:rPr lang="de-DE" dirty="0" err="1"/>
            <a:t>psychological</a:t>
          </a:r>
          <a:r>
            <a:rPr lang="de-DE" dirty="0"/>
            <a:t>, </a:t>
          </a:r>
          <a:r>
            <a:rPr lang="de-DE" dirty="0" err="1"/>
            <a:t>somatic</a:t>
          </a:r>
          <a:r>
            <a:rPr lang="de-DE" dirty="0"/>
            <a:t>, </a:t>
          </a:r>
          <a:r>
            <a:rPr lang="de-DE" dirty="0" err="1"/>
            <a:t>guilt</a:t>
          </a:r>
          <a:r>
            <a:rPr lang="de-DE" dirty="0"/>
            <a:t>, </a:t>
          </a:r>
          <a:r>
            <a:rPr lang="de-DE" dirty="0" err="1"/>
            <a:t>shame</a:t>
          </a:r>
          <a:endParaRPr lang="de-DE" dirty="0"/>
        </a:p>
      </dgm:t>
    </dgm:pt>
    <dgm:pt modelId="{7D6CF964-F162-42ED-8747-4961618394D7}" type="parTrans" cxnId="{FB5B68E7-A2E8-4E2D-8586-D8D8140F7366}">
      <dgm:prSet/>
      <dgm:spPr/>
      <dgm:t>
        <a:bodyPr/>
        <a:lstStyle/>
        <a:p>
          <a:endParaRPr lang="de-DE"/>
        </a:p>
      </dgm:t>
    </dgm:pt>
    <dgm:pt modelId="{398924F0-88E0-442E-A835-C730271D30FC}" type="sibTrans" cxnId="{FB5B68E7-A2E8-4E2D-8586-D8D8140F7366}">
      <dgm:prSet/>
      <dgm:spPr/>
      <dgm:t>
        <a:bodyPr/>
        <a:lstStyle/>
        <a:p>
          <a:endParaRPr lang="de-DE"/>
        </a:p>
      </dgm:t>
    </dgm:pt>
    <dgm:pt modelId="{16ADD7FC-B976-4C00-9D91-CE84A5BA7C49}">
      <dgm:prSet phldrT="[Text]"/>
      <dgm:spPr/>
      <dgm:t>
        <a:bodyPr/>
        <a:lstStyle/>
        <a:p>
          <a:r>
            <a:rPr lang="de-DE" dirty="0"/>
            <a:t>Coping </a:t>
          </a:r>
          <a:r>
            <a:rPr lang="de-DE" dirty="0" err="1"/>
            <a:t>strategies</a:t>
          </a:r>
          <a:endParaRPr lang="de-DE" dirty="0"/>
        </a:p>
      </dgm:t>
    </dgm:pt>
    <dgm:pt modelId="{B06B65EE-5D10-4CBB-BE96-D1B9E5BC764E}" type="parTrans" cxnId="{795DDCA8-60A7-47DD-AE79-3E530188EDBB}">
      <dgm:prSet/>
      <dgm:spPr/>
      <dgm:t>
        <a:bodyPr/>
        <a:lstStyle/>
        <a:p>
          <a:endParaRPr lang="de-DE"/>
        </a:p>
      </dgm:t>
    </dgm:pt>
    <dgm:pt modelId="{0F9AA071-C825-4D10-8656-E3743CF52F80}" type="sibTrans" cxnId="{795DDCA8-60A7-47DD-AE79-3E530188EDBB}">
      <dgm:prSet/>
      <dgm:spPr/>
      <dgm:t>
        <a:bodyPr/>
        <a:lstStyle/>
        <a:p>
          <a:endParaRPr lang="de-DE"/>
        </a:p>
      </dgm:t>
    </dgm:pt>
    <dgm:pt modelId="{473343B8-139C-46D5-8EBF-72A8AA52B6F3}">
      <dgm:prSet phldrT="[Text]"/>
      <dgm:spPr/>
      <dgm:t>
        <a:bodyPr/>
        <a:lstStyle/>
        <a:p>
          <a:r>
            <a:rPr lang="de-DE" dirty="0" err="1"/>
            <a:t>Attitudes</a:t>
          </a:r>
          <a:r>
            <a:rPr lang="de-DE" dirty="0"/>
            <a:t>, behavioral </a:t>
          </a:r>
          <a:r>
            <a:rPr lang="de-DE" dirty="0" err="1"/>
            <a:t>patterns</a:t>
          </a:r>
          <a:endParaRPr lang="de-DE" dirty="0"/>
        </a:p>
      </dgm:t>
    </dgm:pt>
    <dgm:pt modelId="{C2A77E4A-8FAB-4BC0-B0AB-EEBC8A594BA3}" type="parTrans" cxnId="{C95A46A5-5E1D-4C35-863A-39A2372EC22B}">
      <dgm:prSet/>
      <dgm:spPr/>
      <dgm:t>
        <a:bodyPr/>
        <a:lstStyle/>
        <a:p>
          <a:endParaRPr lang="de-DE"/>
        </a:p>
      </dgm:t>
    </dgm:pt>
    <dgm:pt modelId="{2694B643-A332-4AB2-A6EB-E9BA9B9E87E5}" type="sibTrans" cxnId="{C95A46A5-5E1D-4C35-863A-39A2372EC22B}">
      <dgm:prSet/>
      <dgm:spPr/>
      <dgm:t>
        <a:bodyPr/>
        <a:lstStyle/>
        <a:p>
          <a:endParaRPr lang="de-DE"/>
        </a:p>
      </dgm:t>
    </dgm:pt>
    <dgm:pt modelId="{786B8C8D-2C8F-4BE6-B580-812305B03BD9}">
      <dgm:prSet/>
      <dgm:spPr/>
      <dgm:t>
        <a:bodyPr/>
        <a:lstStyle/>
        <a:p>
          <a:r>
            <a:rPr lang="de-DE" dirty="0"/>
            <a:t>Resources</a:t>
          </a:r>
        </a:p>
      </dgm:t>
    </dgm:pt>
    <dgm:pt modelId="{3C28AE9C-B88D-4C5F-A87B-16007C5A21C5}" type="parTrans" cxnId="{2325606D-6193-4436-BFA1-3D24D873F4CA}">
      <dgm:prSet/>
      <dgm:spPr/>
      <dgm:t>
        <a:bodyPr/>
        <a:lstStyle/>
        <a:p>
          <a:endParaRPr lang="de-DE"/>
        </a:p>
      </dgm:t>
    </dgm:pt>
    <dgm:pt modelId="{D1F1132E-67C8-4B90-80F1-197062EC2F2D}" type="sibTrans" cxnId="{2325606D-6193-4436-BFA1-3D24D873F4CA}">
      <dgm:prSet/>
      <dgm:spPr/>
      <dgm:t>
        <a:bodyPr/>
        <a:lstStyle/>
        <a:p>
          <a:endParaRPr lang="de-DE"/>
        </a:p>
      </dgm:t>
    </dgm:pt>
    <dgm:pt modelId="{22438114-A0C6-48B8-B5B5-1C3F807916F5}">
      <dgm:prSet/>
      <dgm:spPr/>
      <dgm:t>
        <a:bodyPr/>
        <a:lstStyle/>
        <a:p>
          <a:r>
            <a:rPr lang="de-DE" dirty="0"/>
            <a:t>Family, </a:t>
          </a:r>
          <a:r>
            <a:rPr lang="de-DE" dirty="0" err="1"/>
            <a:t>partners</a:t>
          </a:r>
          <a:r>
            <a:rPr lang="de-DE" dirty="0"/>
            <a:t>, </a:t>
          </a:r>
          <a:r>
            <a:rPr lang="de-DE" dirty="0" err="1"/>
            <a:t>friends</a:t>
          </a:r>
          <a:r>
            <a:rPr lang="de-DE" dirty="0"/>
            <a:t>, </a:t>
          </a:r>
          <a:r>
            <a:rPr lang="de-DE" dirty="0" err="1"/>
            <a:t>work</a:t>
          </a:r>
          <a:r>
            <a:rPr lang="de-DE" dirty="0"/>
            <a:t>, </a:t>
          </a:r>
          <a:r>
            <a:rPr lang="de-DE" dirty="0" err="1"/>
            <a:t>colleagues</a:t>
          </a:r>
          <a:endParaRPr lang="de-DE" dirty="0"/>
        </a:p>
      </dgm:t>
    </dgm:pt>
    <dgm:pt modelId="{7DA23677-3DB0-42DC-AF3D-16418B16F1A6}" type="parTrans" cxnId="{E102F0FB-959A-44F7-8B07-56813B033D2B}">
      <dgm:prSet/>
      <dgm:spPr/>
      <dgm:t>
        <a:bodyPr/>
        <a:lstStyle/>
        <a:p>
          <a:endParaRPr lang="de-DE"/>
        </a:p>
      </dgm:t>
    </dgm:pt>
    <dgm:pt modelId="{756F0850-0012-475C-8555-DA6249B0FF1C}" type="sibTrans" cxnId="{E102F0FB-959A-44F7-8B07-56813B033D2B}">
      <dgm:prSet/>
      <dgm:spPr/>
      <dgm:t>
        <a:bodyPr/>
        <a:lstStyle/>
        <a:p>
          <a:endParaRPr lang="de-DE"/>
        </a:p>
      </dgm:t>
    </dgm:pt>
    <dgm:pt modelId="{D8732CC2-2A35-4B34-B953-D6D6B1F7E381}">
      <dgm:prSet/>
      <dgm:spPr/>
      <dgm:t>
        <a:bodyPr/>
        <a:lstStyle/>
        <a:p>
          <a:r>
            <a:rPr lang="de-DE" dirty="0"/>
            <a:t>Leisure time, </a:t>
          </a:r>
          <a:r>
            <a:rPr lang="de-DE" dirty="0" err="1"/>
            <a:t>nature</a:t>
          </a:r>
          <a:r>
            <a:rPr lang="de-DE" dirty="0"/>
            <a:t>, </a:t>
          </a:r>
          <a:r>
            <a:rPr lang="de-DE" dirty="0" err="1"/>
            <a:t>religion</a:t>
          </a:r>
          <a:endParaRPr lang="de-DE" dirty="0"/>
        </a:p>
      </dgm:t>
    </dgm:pt>
    <dgm:pt modelId="{02BB81DF-7698-4C59-BF31-C40A06DF6E31}" type="parTrans" cxnId="{A14C01B2-308A-4D7E-8D04-09D88C9B8D0E}">
      <dgm:prSet/>
      <dgm:spPr/>
      <dgm:t>
        <a:bodyPr/>
        <a:lstStyle/>
        <a:p>
          <a:endParaRPr lang="de-DE"/>
        </a:p>
      </dgm:t>
    </dgm:pt>
    <dgm:pt modelId="{F2FB1AFB-5E7D-4358-BE4B-8E4337413EE3}" type="sibTrans" cxnId="{A14C01B2-308A-4D7E-8D04-09D88C9B8D0E}">
      <dgm:prSet/>
      <dgm:spPr/>
      <dgm:t>
        <a:bodyPr/>
        <a:lstStyle/>
        <a:p>
          <a:endParaRPr lang="de-DE"/>
        </a:p>
      </dgm:t>
    </dgm:pt>
    <dgm:pt modelId="{14A7B5AD-E615-4152-9172-7E377C512263}">
      <dgm:prSet/>
      <dgm:spPr/>
      <dgm:t>
        <a:bodyPr/>
        <a:lstStyle/>
        <a:p>
          <a:r>
            <a:rPr lang="de-DE" dirty="0" err="1"/>
            <a:t>Desires</a:t>
          </a:r>
          <a:r>
            <a:rPr lang="de-DE" dirty="0"/>
            <a:t> and </a:t>
          </a:r>
          <a:r>
            <a:rPr lang="de-DE" dirty="0" err="1"/>
            <a:t>needs</a:t>
          </a:r>
          <a:endParaRPr lang="de-DE" dirty="0"/>
        </a:p>
      </dgm:t>
    </dgm:pt>
    <dgm:pt modelId="{0C58113D-B51E-4A86-B598-3A321B0E1D19}" type="parTrans" cxnId="{476DAFA6-5441-45C1-8A4E-59B88346BB24}">
      <dgm:prSet/>
      <dgm:spPr/>
      <dgm:t>
        <a:bodyPr/>
        <a:lstStyle/>
        <a:p>
          <a:endParaRPr lang="de-DE"/>
        </a:p>
      </dgm:t>
    </dgm:pt>
    <dgm:pt modelId="{1052ED98-834A-465F-B095-C41FC8C44B77}" type="sibTrans" cxnId="{476DAFA6-5441-45C1-8A4E-59B88346BB24}">
      <dgm:prSet/>
      <dgm:spPr/>
      <dgm:t>
        <a:bodyPr/>
        <a:lstStyle/>
        <a:p>
          <a:endParaRPr lang="de-DE"/>
        </a:p>
      </dgm:t>
    </dgm:pt>
    <dgm:pt modelId="{7DB69A80-8FE7-40BC-8987-D90A04B4A5AD}">
      <dgm:prSet/>
      <dgm:spPr/>
      <dgm:t>
        <a:bodyPr/>
        <a:lstStyle/>
        <a:p>
          <a:r>
            <a:rPr lang="de-DE" dirty="0"/>
            <a:t>Treatment </a:t>
          </a:r>
          <a:r>
            <a:rPr lang="de-DE" dirty="0" err="1"/>
            <a:t>utilization</a:t>
          </a:r>
          <a:r>
            <a:rPr lang="de-DE" dirty="0"/>
            <a:t>, </a:t>
          </a:r>
          <a:r>
            <a:rPr lang="de-DE" dirty="0" err="1"/>
            <a:t>access</a:t>
          </a:r>
          <a:r>
            <a:rPr lang="de-DE" dirty="0"/>
            <a:t> </a:t>
          </a:r>
          <a:r>
            <a:rPr lang="de-DE" dirty="0" err="1"/>
            <a:t>paths</a:t>
          </a:r>
          <a:r>
            <a:rPr lang="de-DE" dirty="0"/>
            <a:t> </a:t>
          </a:r>
          <a:r>
            <a:rPr lang="de-DE" dirty="0" err="1"/>
            <a:t>to</a:t>
          </a:r>
          <a:r>
            <a:rPr lang="de-DE" dirty="0"/>
            <a:t> </a:t>
          </a:r>
          <a:r>
            <a:rPr lang="de-DE" dirty="0" err="1"/>
            <a:t>the</a:t>
          </a:r>
          <a:r>
            <a:rPr lang="de-DE" dirty="0"/>
            <a:t> </a:t>
          </a:r>
          <a:r>
            <a:rPr lang="de-DE" dirty="0" err="1"/>
            <a:t>treatment</a:t>
          </a:r>
          <a:r>
            <a:rPr lang="de-DE" dirty="0"/>
            <a:t> </a:t>
          </a:r>
          <a:r>
            <a:rPr lang="de-DE" dirty="0" err="1"/>
            <a:t>system</a:t>
          </a:r>
          <a:r>
            <a:rPr lang="de-DE" dirty="0"/>
            <a:t>, </a:t>
          </a:r>
          <a:r>
            <a:rPr lang="de-DE" dirty="0" err="1"/>
            <a:t>barriers</a:t>
          </a:r>
          <a:endParaRPr lang="de-DE" dirty="0"/>
        </a:p>
      </dgm:t>
    </dgm:pt>
    <dgm:pt modelId="{1A0F6D4C-DB96-46ED-9347-E9F55452FA8F}" type="parTrans" cxnId="{BC695004-934D-403B-9544-A205006D7201}">
      <dgm:prSet/>
      <dgm:spPr/>
      <dgm:t>
        <a:bodyPr/>
        <a:lstStyle/>
        <a:p>
          <a:endParaRPr lang="de-DE"/>
        </a:p>
      </dgm:t>
    </dgm:pt>
    <dgm:pt modelId="{B2E1DCC8-4E1A-4D49-9B42-A1B26DDB3950}" type="sibTrans" cxnId="{BC695004-934D-403B-9544-A205006D7201}">
      <dgm:prSet/>
      <dgm:spPr/>
      <dgm:t>
        <a:bodyPr/>
        <a:lstStyle/>
        <a:p>
          <a:endParaRPr lang="de-DE"/>
        </a:p>
      </dgm:t>
    </dgm:pt>
    <dgm:pt modelId="{E3ED6952-C580-4F8D-B6CA-311DB6CBC812}">
      <dgm:prSet/>
      <dgm:spPr/>
      <dgm:t>
        <a:bodyPr/>
        <a:lstStyle/>
        <a:p>
          <a:r>
            <a:rPr lang="de-DE" dirty="0" err="1"/>
            <a:t>Desires</a:t>
          </a:r>
          <a:r>
            <a:rPr lang="de-DE" dirty="0"/>
            <a:t> and </a:t>
          </a:r>
          <a:r>
            <a:rPr lang="de-DE" dirty="0" err="1"/>
            <a:t>needs</a:t>
          </a:r>
          <a:endParaRPr lang="de-DE" dirty="0"/>
        </a:p>
      </dgm:t>
    </dgm:pt>
    <dgm:pt modelId="{BB6B8656-4245-4803-8075-0842F1BA2DF7}" type="parTrans" cxnId="{60605733-BF23-4604-B816-9FCF1F3FD839}">
      <dgm:prSet/>
      <dgm:spPr/>
      <dgm:t>
        <a:bodyPr/>
        <a:lstStyle/>
        <a:p>
          <a:endParaRPr lang="de-DE"/>
        </a:p>
      </dgm:t>
    </dgm:pt>
    <dgm:pt modelId="{667822F2-7E1E-416A-999D-65871486B687}" type="sibTrans" cxnId="{60605733-BF23-4604-B816-9FCF1F3FD839}">
      <dgm:prSet/>
      <dgm:spPr/>
      <dgm:t>
        <a:bodyPr/>
        <a:lstStyle/>
        <a:p>
          <a:endParaRPr lang="de-DE"/>
        </a:p>
      </dgm:t>
    </dgm:pt>
    <dgm:pt modelId="{01A58536-76C5-40F0-A035-8E9970E58298}">
      <dgm:prSet phldrT="[Text]"/>
      <dgm:spPr/>
      <dgm:t>
        <a:bodyPr/>
        <a:lstStyle/>
        <a:p>
          <a:r>
            <a:rPr lang="de-DE" dirty="0" err="1"/>
            <a:t>Appropriate</a:t>
          </a:r>
          <a:r>
            <a:rPr lang="de-DE" dirty="0"/>
            <a:t>/</a:t>
          </a:r>
          <a:r>
            <a:rPr lang="de-DE" dirty="0" err="1"/>
            <a:t>unsuitable</a:t>
          </a:r>
          <a:r>
            <a:rPr lang="de-DE" dirty="0"/>
            <a:t> </a:t>
          </a:r>
          <a:r>
            <a:rPr lang="de-DE" dirty="0" err="1"/>
            <a:t>strategies</a:t>
          </a:r>
          <a:r>
            <a:rPr lang="de-DE" dirty="0"/>
            <a:t>, </a:t>
          </a:r>
          <a:r>
            <a:rPr lang="de-DE" dirty="0" err="1"/>
            <a:t>changes</a:t>
          </a:r>
          <a:r>
            <a:rPr lang="de-DE" dirty="0"/>
            <a:t> in </a:t>
          </a:r>
          <a:r>
            <a:rPr lang="de-DE" dirty="0" err="1"/>
            <a:t>strategies</a:t>
          </a:r>
          <a:endParaRPr lang="de-DE" dirty="0"/>
        </a:p>
      </dgm:t>
    </dgm:pt>
    <dgm:pt modelId="{6B86D8E3-693D-4BDD-A9AE-A535C15446F9}" type="parTrans" cxnId="{DB0B9D7B-B24C-4966-8F8E-416377A16C29}">
      <dgm:prSet/>
      <dgm:spPr/>
    </dgm:pt>
    <dgm:pt modelId="{8C40DCC3-5A67-412C-BA23-8D36483D046B}" type="sibTrans" cxnId="{DB0B9D7B-B24C-4966-8F8E-416377A16C29}">
      <dgm:prSet/>
      <dgm:spPr/>
    </dgm:pt>
    <dgm:pt modelId="{9DF2BCFD-ED50-4DF3-9FF2-D8CC8327438B}" type="pres">
      <dgm:prSet presAssocID="{4C801B52-D4E9-4AB0-A3D6-1E0F20A1A24F}" presName="linear" presStyleCnt="0">
        <dgm:presLayoutVars>
          <dgm:dir/>
          <dgm:resizeHandles val="exact"/>
        </dgm:presLayoutVars>
      </dgm:prSet>
      <dgm:spPr/>
    </dgm:pt>
    <dgm:pt modelId="{30E1A019-42D7-4CD5-9DB1-050016565006}" type="pres">
      <dgm:prSet presAssocID="{8C622472-CCB2-424E-A11D-7471D3BC1273}" presName="comp" presStyleCnt="0"/>
      <dgm:spPr/>
    </dgm:pt>
    <dgm:pt modelId="{32F2035E-56C4-4084-A79E-774665059E43}" type="pres">
      <dgm:prSet presAssocID="{8C622472-CCB2-424E-A11D-7471D3BC1273}" presName="box" presStyleLbl="node1" presStyleIdx="0" presStyleCnt="5"/>
      <dgm:spPr/>
    </dgm:pt>
    <dgm:pt modelId="{74FCD0BA-2B6D-4C94-A78F-AD0D9EC7FE21}" type="pres">
      <dgm:prSet presAssocID="{8C622472-CCB2-424E-A11D-7471D3BC1273}" presName="img" presStyleLbl="fgImgPlace1" presStyleIdx="0" presStyleCnt="5"/>
      <dgm:spPr>
        <a:blipFill rotWithShape="1">
          <a:blip xmlns:r="http://schemas.openxmlformats.org/officeDocument/2006/relationships" r:embed="rId1"/>
          <a:srcRect/>
          <a:stretch>
            <a:fillRect l="-19000" r="-19000"/>
          </a:stretch>
        </a:blipFill>
      </dgm:spPr>
    </dgm:pt>
    <dgm:pt modelId="{7E328301-5404-4E41-A2F9-774354AA541C}" type="pres">
      <dgm:prSet presAssocID="{8C622472-CCB2-424E-A11D-7471D3BC1273}" presName="text" presStyleLbl="node1" presStyleIdx="0" presStyleCnt="5">
        <dgm:presLayoutVars>
          <dgm:bulletEnabled val="1"/>
        </dgm:presLayoutVars>
      </dgm:prSet>
      <dgm:spPr/>
    </dgm:pt>
    <dgm:pt modelId="{C4E7A1E9-F62F-49A8-A17A-1DD6AF4C7401}" type="pres">
      <dgm:prSet presAssocID="{B7A746A8-A789-41CE-8AFF-AEAF8B9D9139}" presName="spacer" presStyleCnt="0"/>
      <dgm:spPr/>
    </dgm:pt>
    <dgm:pt modelId="{F0C8C0C8-41E1-4789-B2AD-83ED84391AE3}" type="pres">
      <dgm:prSet presAssocID="{6D8231FD-2E58-4871-9DAF-AF5F90476BA7}" presName="comp" presStyleCnt="0"/>
      <dgm:spPr/>
    </dgm:pt>
    <dgm:pt modelId="{CDC182DB-DE84-40F2-BB0C-9C15C3C179EF}" type="pres">
      <dgm:prSet presAssocID="{6D8231FD-2E58-4871-9DAF-AF5F90476BA7}" presName="box" presStyleLbl="node1" presStyleIdx="1" presStyleCnt="5"/>
      <dgm:spPr/>
    </dgm:pt>
    <dgm:pt modelId="{D92E0090-577D-4B4C-834B-C7E5114279E1}" type="pres">
      <dgm:prSet presAssocID="{6D8231FD-2E58-4871-9DAF-AF5F90476BA7}" presName="img" presStyleLbl="fgImgPlace1" presStyleIdx="1" presStyleCnt="5"/>
      <dgm:spPr>
        <a:blipFill rotWithShape="1">
          <a:blip xmlns:r="http://schemas.openxmlformats.org/officeDocument/2006/relationships" r:embed="rId2"/>
          <a:srcRect/>
          <a:stretch>
            <a:fillRect l="-2000" r="-2000"/>
          </a:stretch>
        </a:blipFill>
      </dgm:spPr>
    </dgm:pt>
    <dgm:pt modelId="{A76157DE-B41B-4A27-8FA2-DABC586D55DA}" type="pres">
      <dgm:prSet presAssocID="{6D8231FD-2E58-4871-9DAF-AF5F90476BA7}" presName="text" presStyleLbl="node1" presStyleIdx="1" presStyleCnt="5">
        <dgm:presLayoutVars>
          <dgm:bulletEnabled val="1"/>
        </dgm:presLayoutVars>
      </dgm:prSet>
      <dgm:spPr/>
    </dgm:pt>
    <dgm:pt modelId="{9AAE298E-EF3D-4103-92FE-CF47F8A9DB2E}" type="pres">
      <dgm:prSet presAssocID="{C585CD47-26D5-4C57-B8F7-696EE93BCE25}" presName="spacer" presStyleCnt="0"/>
      <dgm:spPr/>
    </dgm:pt>
    <dgm:pt modelId="{575A2EB6-8004-46A0-913C-71A1C05F7D7F}" type="pres">
      <dgm:prSet presAssocID="{16ADD7FC-B976-4C00-9D91-CE84A5BA7C49}" presName="comp" presStyleCnt="0"/>
      <dgm:spPr/>
    </dgm:pt>
    <dgm:pt modelId="{55924641-F5AD-4CEC-AE7D-54AB33CAEBE1}" type="pres">
      <dgm:prSet presAssocID="{16ADD7FC-B976-4C00-9D91-CE84A5BA7C49}" presName="box" presStyleLbl="node1" presStyleIdx="2" presStyleCnt="5"/>
      <dgm:spPr/>
    </dgm:pt>
    <dgm:pt modelId="{147EAB40-2FF7-4798-B671-D2C41FA5BD0B}" type="pres">
      <dgm:prSet presAssocID="{16ADD7FC-B976-4C00-9D91-CE84A5BA7C49}" presName="img" presStyleLbl="fgImgPlace1" presStyleIdx="2" presStyleCnt="5"/>
      <dgm:spPr>
        <a:blipFill rotWithShape="1">
          <a:blip xmlns:r="http://schemas.openxmlformats.org/officeDocument/2006/relationships" r:embed="rId3"/>
          <a:srcRect/>
          <a:stretch>
            <a:fillRect t="-4000" b="-4000"/>
          </a:stretch>
        </a:blipFill>
      </dgm:spPr>
    </dgm:pt>
    <dgm:pt modelId="{1908047C-FAB2-41D1-A2EE-0FC94FAF9EEE}" type="pres">
      <dgm:prSet presAssocID="{16ADD7FC-B976-4C00-9D91-CE84A5BA7C49}" presName="text" presStyleLbl="node1" presStyleIdx="2" presStyleCnt="5">
        <dgm:presLayoutVars>
          <dgm:bulletEnabled val="1"/>
        </dgm:presLayoutVars>
      </dgm:prSet>
      <dgm:spPr/>
    </dgm:pt>
    <dgm:pt modelId="{8283EF5C-396F-4923-8869-8403F6D32036}" type="pres">
      <dgm:prSet presAssocID="{0F9AA071-C825-4D10-8656-E3743CF52F80}" presName="spacer" presStyleCnt="0"/>
      <dgm:spPr/>
    </dgm:pt>
    <dgm:pt modelId="{D097ABD2-1FE5-48DD-8631-E23544EAABDB}" type="pres">
      <dgm:prSet presAssocID="{786B8C8D-2C8F-4BE6-B580-812305B03BD9}" presName="comp" presStyleCnt="0"/>
      <dgm:spPr/>
    </dgm:pt>
    <dgm:pt modelId="{CE81F420-5E39-4778-B3EF-2533CD6396DE}" type="pres">
      <dgm:prSet presAssocID="{786B8C8D-2C8F-4BE6-B580-812305B03BD9}" presName="box" presStyleLbl="node1" presStyleIdx="3" presStyleCnt="5"/>
      <dgm:spPr/>
    </dgm:pt>
    <dgm:pt modelId="{9B1F0CBF-4F3C-4C10-A2B1-3712D098A477}" type="pres">
      <dgm:prSet presAssocID="{786B8C8D-2C8F-4BE6-B580-812305B03BD9}" presName="img" presStyleLbl="fgImgPlace1" presStyleIdx="3" presStyleCnt="5"/>
      <dgm:spPr>
        <a:blipFill rotWithShape="1">
          <a:blip xmlns:r="http://schemas.openxmlformats.org/officeDocument/2006/relationships" r:embed="rId4"/>
          <a:srcRect/>
          <a:stretch>
            <a:fillRect t="-5000" b="-5000"/>
          </a:stretch>
        </a:blipFill>
      </dgm:spPr>
    </dgm:pt>
    <dgm:pt modelId="{63DC3B4A-2429-4256-BEAF-A789EA5AB678}" type="pres">
      <dgm:prSet presAssocID="{786B8C8D-2C8F-4BE6-B580-812305B03BD9}" presName="text" presStyleLbl="node1" presStyleIdx="3" presStyleCnt="5">
        <dgm:presLayoutVars>
          <dgm:bulletEnabled val="1"/>
        </dgm:presLayoutVars>
      </dgm:prSet>
      <dgm:spPr/>
    </dgm:pt>
    <dgm:pt modelId="{0D9DA4D3-066F-4920-9AB3-FA14748B4829}" type="pres">
      <dgm:prSet presAssocID="{D1F1132E-67C8-4B90-80F1-197062EC2F2D}" presName="spacer" presStyleCnt="0"/>
      <dgm:spPr/>
    </dgm:pt>
    <dgm:pt modelId="{C67F9215-9C6C-4372-A060-7F4505FFB6FF}" type="pres">
      <dgm:prSet presAssocID="{14A7B5AD-E615-4152-9172-7E377C512263}" presName="comp" presStyleCnt="0"/>
      <dgm:spPr/>
    </dgm:pt>
    <dgm:pt modelId="{29846431-AD72-4E19-BEEE-F6D5528B8970}" type="pres">
      <dgm:prSet presAssocID="{14A7B5AD-E615-4152-9172-7E377C512263}" presName="box" presStyleLbl="node1" presStyleIdx="4" presStyleCnt="5"/>
      <dgm:spPr/>
    </dgm:pt>
    <dgm:pt modelId="{C4FA3212-18E4-44AD-8143-22B611A41A17}" type="pres">
      <dgm:prSet presAssocID="{14A7B5AD-E615-4152-9172-7E377C512263}" presName="img" presStyleLbl="fgImgPlace1" presStyleIdx="4" presStyleCnt="5"/>
      <dgm:spPr>
        <a:blipFill rotWithShape="1">
          <a:blip xmlns:r="http://schemas.openxmlformats.org/officeDocument/2006/relationships" r:embed="rId5"/>
          <a:srcRect/>
          <a:stretch>
            <a:fillRect t="-44000" b="-44000"/>
          </a:stretch>
        </a:blipFill>
      </dgm:spPr>
    </dgm:pt>
    <dgm:pt modelId="{798C3148-EBF0-4952-83DD-1EE98D3E57E5}" type="pres">
      <dgm:prSet presAssocID="{14A7B5AD-E615-4152-9172-7E377C512263}" presName="text" presStyleLbl="node1" presStyleIdx="4" presStyleCnt="5">
        <dgm:presLayoutVars>
          <dgm:bulletEnabled val="1"/>
        </dgm:presLayoutVars>
      </dgm:prSet>
      <dgm:spPr/>
    </dgm:pt>
  </dgm:ptLst>
  <dgm:cxnLst>
    <dgm:cxn modelId="{BC695004-934D-403B-9544-A205006D7201}" srcId="{14A7B5AD-E615-4152-9172-7E377C512263}" destId="{7DB69A80-8FE7-40BC-8987-D90A04B4A5AD}" srcOrd="0" destOrd="0" parTransId="{1A0F6D4C-DB96-46ED-9347-E9F55452FA8F}" sibTransId="{B2E1DCC8-4E1A-4D49-9B42-A1B26DDB3950}"/>
    <dgm:cxn modelId="{48E8B911-F3E4-4A16-BE4C-695093A8B7E8}" type="presOf" srcId="{9FBDC3A9-4D35-401A-88E1-033789F62245}" destId="{32F2035E-56C4-4084-A79E-774665059E43}" srcOrd="0" destOrd="1" presId="urn:microsoft.com/office/officeart/2005/8/layout/vList4"/>
    <dgm:cxn modelId="{04D84E1A-D222-464F-A009-00A021F862AF}" type="presOf" srcId="{6D8231FD-2E58-4871-9DAF-AF5F90476BA7}" destId="{A76157DE-B41B-4A27-8FA2-DABC586D55DA}" srcOrd="1" destOrd="0" presId="urn:microsoft.com/office/officeart/2005/8/layout/vList4"/>
    <dgm:cxn modelId="{6C865823-33B3-46A2-8F97-7C47C6AB3595}" type="presOf" srcId="{16ADD7FC-B976-4C00-9D91-CE84A5BA7C49}" destId="{1908047C-FAB2-41D1-A2EE-0FC94FAF9EEE}" srcOrd="1" destOrd="0" presId="urn:microsoft.com/office/officeart/2005/8/layout/vList4"/>
    <dgm:cxn modelId="{9DA88324-7C77-4DD6-B077-0B0BBF9F9104}" type="presOf" srcId="{786B8C8D-2C8F-4BE6-B580-812305B03BD9}" destId="{63DC3B4A-2429-4256-BEAF-A789EA5AB678}" srcOrd="1" destOrd="0" presId="urn:microsoft.com/office/officeart/2005/8/layout/vList4"/>
    <dgm:cxn modelId="{8D10792A-8966-4460-ADD2-DE02262C7A84}" type="presOf" srcId="{7DB69A80-8FE7-40BC-8987-D90A04B4A5AD}" destId="{29846431-AD72-4E19-BEEE-F6D5528B8970}" srcOrd="0" destOrd="1" presId="urn:microsoft.com/office/officeart/2005/8/layout/vList4"/>
    <dgm:cxn modelId="{9306D930-3977-416C-928A-F235A24FF302}" type="presOf" srcId="{473343B8-139C-46D5-8EBF-72A8AA52B6F3}" destId="{1908047C-FAB2-41D1-A2EE-0FC94FAF9EEE}" srcOrd="1" destOrd="1" presId="urn:microsoft.com/office/officeart/2005/8/layout/vList4"/>
    <dgm:cxn modelId="{20DEDC32-37CC-419E-A4DE-F4C8D0099C90}" type="presOf" srcId="{E3ED6952-C580-4F8D-B6CA-311DB6CBC812}" destId="{29846431-AD72-4E19-BEEE-F6D5528B8970}" srcOrd="0" destOrd="2" presId="urn:microsoft.com/office/officeart/2005/8/layout/vList4"/>
    <dgm:cxn modelId="{60605733-BF23-4604-B816-9FCF1F3FD839}" srcId="{14A7B5AD-E615-4152-9172-7E377C512263}" destId="{E3ED6952-C580-4F8D-B6CA-311DB6CBC812}" srcOrd="1" destOrd="0" parTransId="{BB6B8656-4245-4803-8075-0842F1BA2DF7}" sibTransId="{667822F2-7E1E-416A-999D-65871486B687}"/>
    <dgm:cxn modelId="{5DA2993B-3EAB-4CFF-9286-8FC35F05DE9B}" type="presOf" srcId="{D8732CC2-2A35-4B34-B953-D6D6B1F7E381}" destId="{63DC3B4A-2429-4256-BEAF-A789EA5AB678}" srcOrd="1" destOrd="2" presId="urn:microsoft.com/office/officeart/2005/8/layout/vList4"/>
    <dgm:cxn modelId="{5AFBF73E-8869-418A-9E6B-B24B117C61F8}" type="presOf" srcId="{01A58536-76C5-40F0-A035-8E9970E58298}" destId="{55924641-F5AD-4CEC-AE7D-54AB33CAEBE1}" srcOrd="0" destOrd="2" presId="urn:microsoft.com/office/officeart/2005/8/layout/vList4"/>
    <dgm:cxn modelId="{2325606D-6193-4436-BFA1-3D24D873F4CA}" srcId="{4C801B52-D4E9-4AB0-A3D6-1E0F20A1A24F}" destId="{786B8C8D-2C8F-4BE6-B580-812305B03BD9}" srcOrd="3" destOrd="0" parTransId="{3C28AE9C-B88D-4C5F-A87B-16007C5A21C5}" sibTransId="{D1F1132E-67C8-4B90-80F1-197062EC2F2D}"/>
    <dgm:cxn modelId="{6A43084E-6995-43A9-9529-F5E60512627A}" type="presOf" srcId="{A1EFDF19-1151-4BE3-80BB-314E98A2159D}" destId="{A76157DE-B41B-4A27-8FA2-DABC586D55DA}" srcOrd="1" destOrd="1" presId="urn:microsoft.com/office/officeart/2005/8/layout/vList4"/>
    <dgm:cxn modelId="{BDD87E70-538B-42B9-AFF4-35714E26C057}" type="presOf" srcId="{A1EFDF19-1151-4BE3-80BB-314E98A2159D}" destId="{CDC182DB-DE84-40F2-BB0C-9C15C3C179EF}" srcOrd="0" destOrd="1" presId="urn:microsoft.com/office/officeart/2005/8/layout/vList4"/>
    <dgm:cxn modelId="{1558D876-B408-4C7A-87B7-2BDF543C63D9}" type="presOf" srcId="{D8732CC2-2A35-4B34-B953-D6D6B1F7E381}" destId="{CE81F420-5E39-4778-B3EF-2533CD6396DE}" srcOrd="0" destOrd="2" presId="urn:microsoft.com/office/officeart/2005/8/layout/vList4"/>
    <dgm:cxn modelId="{27745759-B51D-4083-B5E8-5EA7FE0EDEF9}" type="presOf" srcId="{786B8C8D-2C8F-4BE6-B580-812305B03BD9}" destId="{CE81F420-5E39-4778-B3EF-2533CD6396DE}" srcOrd="0" destOrd="0" presId="urn:microsoft.com/office/officeart/2005/8/layout/vList4"/>
    <dgm:cxn modelId="{DB0B9D7B-B24C-4966-8F8E-416377A16C29}" srcId="{16ADD7FC-B976-4C00-9D91-CE84A5BA7C49}" destId="{01A58536-76C5-40F0-A035-8E9970E58298}" srcOrd="1" destOrd="0" parTransId="{6B86D8E3-693D-4BDD-A9AE-A535C15446F9}" sibTransId="{8C40DCC3-5A67-412C-BA23-8D36483D046B}"/>
    <dgm:cxn modelId="{02283182-F975-4003-9A4B-1ACC06020832}" type="presOf" srcId="{6D8231FD-2E58-4871-9DAF-AF5F90476BA7}" destId="{CDC182DB-DE84-40F2-BB0C-9C15C3C179EF}" srcOrd="0" destOrd="0" presId="urn:microsoft.com/office/officeart/2005/8/layout/vList4"/>
    <dgm:cxn modelId="{C95A46A5-5E1D-4C35-863A-39A2372EC22B}" srcId="{16ADD7FC-B976-4C00-9D91-CE84A5BA7C49}" destId="{473343B8-139C-46D5-8EBF-72A8AA52B6F3}" srcOrd="0" destOrd="0" parTransId="{C2A77E4A-8FAB-4BC0-B0AB-EEBC8A594BA3}" sibTransId="{2694B643-A332-4AB2-A6EB-E9BA9B9E87E5}"/>
    <dgm:cxn modelId="{476DAFA6-5441-45C1-8A4E-59B88346BB24}" srcId="{4C801B52-D4E9-4AB0-A3D6-1E0F20A1A24F}" destId="{14A7B5AD-E615-4152-9172-7E377C512263}" srcOrd="4" destOrd="0" parTransId="{0C58113D-B51E-4A86-B598-3A321B0E1D19}" sibTransId="{1052ED98-834A-465F-B095-C41FC8C44B77}"/>
    <dgm:cxn modelId="{AE94B5A8-7926-49F6-95FE-A59E8DFB3214}" type="presOf" srcId="{AE88B4B1-0B3D-4579-9FA8-1268F1752BF2}" destId="{7E328301-5404-4E41-A2F9-774354AA541C}" srcOrd="1" destOrd="2" presId="urn:microsoft.com/office/officeart/2005/8/layout/vList4"/>
    <dgm:cxn modelId="{E8A3C4A8-6D3B-4A23-9FBF-9E20D91E234F}" type="presOf" srcId="{473343B8-139C-46D5-8EBF-72A8AA52B6F3}" destId="{55924641-F5AD-4CEC-AE7D-54AB33CAEBE1}" srcOrd="0" destOrd="1" presId="urn:microsoft.com/office/officeart/2005/8/layout/vList4"/>
    <dgm:cxn modelId="{795DDCA8-60A7-47DD-AE79-3E530188EDBB}" srcId="{4C801B52-D4E9-4AB0-A3D6-1E0F20A1A24F}" destId="{16ADD7FC-B976-4C00-9D91-CE84A5BA7C49}" srcOrd="2" destOrd="0" parTransId="{B06B65EE-5D10-4CBB-BE96-D1B9E5BC764E}" sibTransId="{0F9AA071-C825-4D10-8656-E3743CF52F80}"/>
    <dgm:cxn modelId="{94C05CAA-7B20-430E-92EF-A9D74ABC775B}" srcId="{8C622472-CCB2-424E-A11D-7471D3BC1273}" destId="{9FBDC3A9-4D35-401A-88E1-033789F62245}" srcOrd="0" destOrd="0" parTransId="{480BD2A9-5F39-4E50-9157-2A2B9F97BBF6}" sibTransId="{16011C08-1DB2-42BC-92AE-A13A5041CE26}"/>
    <dgm:cxn modelId="{A14C01B2-308A-4D7E-8D04-09D88C9B8D0E}" srcId="{786B8C8D-2C8F-4BE6-B580-812305B03BD9}" destId="{D8732CC2-2A35-4B34-B953-D6D6B1F7E381}" srcOrd="1" destOrd="0" parTransId="{02BB81DF-7698-4C59-BF31-C40A06DF6E31}" sibTransId="{F2FB1AFB-5E7D-4358-BE4B-8E4337413EE3}"/>
    <dgm:cxn modelId="{0F42AEB2-119F-4FA8-83CF-17FCD763CDA0}" type="presOf" srcId="{7DB69A80-8FE7-40BC-8987-D90A04B4A5AD}" destId="{798C3148-EBF0-4952-83DD-1EE98D3E57E5}" srcOrd="1" destOrd="1" presId="urn:microsoft.com/office/officeart/2005/8/layout/vList4"/>
    <dgm:cxn modelId="{4FC6A2B5-08C2-43E5-82D4-45748DA7E383}" type="presOf" srcId="{22438114-A0C6-48B8-B5B5-1C3F807916F5}" destId="{63DC3B4A-2429-4256-BEAF-A789EA5AB678}" srcOrd="1" destOrd="1" presId="urn:microsoft.com/office/officeart/2005/8/layout/vList4"/>
    <dgm:cxn modelId="{9BEF32BF-850A-4F35-817C-1ABFE2A04D59}" srcId="{4C801B52-D4E9-4AB0-A3D6-1E0F20A1A24F}" destId="{8C622472-CCB2-424E-A11D-7471D3BC1273}" srcOrd="0" destOrd="0" parTransId="{C58952FC-3D73-427D-BDEF-B396ED4F0EEB}" sibTransId="{B7A746A8-A789-41CE-8AFF-AEAF8B9D9139}"/>
    <dgm:cxn modelId="{DFF2E8C5-7FF5-4A5D-858B-2C3DB792543D}" srcId="{4C801B52-D4E9-4AB0-A3D6-1E0F20A1A24F}" destId="{6D8231FD-2E58-4871-9DAF-AF5F90476BA7}" srcOrd="1" destOrd="0" parTransId="{36FE9123-ACB5-4CBA-9D3C-7FD7F51C816D}" sibTransId="{C585CD47-26D5-4C57-B8F7-696EE93BCE25}"/>
    <dgm:cxn modelId="{C61A0DC9-C7BC-4EF7-9AC9-539E0FA3B1AA}" type="presOf" srcId="{9FBDC3A9-4D35-401A-88E1-033789F62245}" destId="{7E328301-5404-4E41-A2F9-774354AA541C}" srcOrd="1" destOrd="1" presId="urn:microsoft.com/office/officeart/2005/8/layout/vList4"/>
    <dgm:cxn modelId="{7AADCFC9-8D59-4029-A406-6A189B247729}" type="presOf" srcId="{E3ED6952-C580-4F8D-B6CA-311DB6CBC812}" destId="{798C3148-EBF0-4952-83DD-1EE98D3E57E5}" srcOrd="1" destOrd="2" presId="urn:microsoft.com/office/officeart/2005/8/layout/vList4"/>
    <dgm:cxn modelId="{5C80E5CD-6814-421B-A29E-17DDF055BA95}" type="presOf" srcId="{4C801B52-D4E9-4AB0-A3D6-1E0F20A1A24F}" destId="{9DF2BCFD-ED50-4DF3-9FF2-D8CC8327438B}" srcOrd="0" destOrd="0" presId="urn:microsoft.com/office/officeart/2005/8/layout/vList4"/>
    <dgm:cxn modelId="{E3A753D2-39CA-46E1-B843-62B45729EBF8}" type="presOf" srcId="{16ADD7FC-B976-4C00-9D91-CE84A5BA7C49}" destId="{55924641-F5AD-4CEC-AE7D-54AB33CAEBE1}" srcOrd="0" destOrd="0" presId="urn:microsoft.com/office/officeart/2005/8/layout/vList4"/>
    <dgm:cxn modelId="{93C75ED5-17B6-4C3F-A6AC-59DF08911974}" type="presOf" srcId="{AE88B4B1-0B3D-4579-9FA8-1268F1752BF2}" destId="{32F2035E-56C4-4084-A79E-774665059E43}" srcOrd="0" destOrd="2" presId="urn:microsoft.com/office/officeart/2005/8/layout/vList4"/>
    <dgm:cxn modelId="{942A5FDD-3662-48FC-95AD-9A00F7985F5C}" srcId="{8C622472-CCB2-424E-A11D-7471D3BC1273}" destId="{AE88B4B1-0B3D-4579-9FA8-1268F1752BF2}" srcOrd="1" destOrd="0" parTransId="{199BA90F-06F2-4397-B0F6-06E2A03E6716}" sibTransId="{16335F36-E2F7-46DE-8CF1-AE0B792B8724}"/>
    <dgm:cxn modelId="{EA4001E0-AE23-468B-A075-09F494969461}" type="presOf" srcId="{14A7B5AD-E615-4152-9172-7E377C512263}" destId="{29846431-AD72-4E19-BEEE-F6D5528B8970}" srcOrd="0" destOrd="0" presId="urn:microsoft.com/office/officeart/2005/8/layout/vList4"/>
    <dgm:cxn modelId="{B06B93E1-AA2F-4815-8F19-6ECF94020E39}" type="presOf" srcId="{14A7B5AD-E615-4152-9172-7E377C512263}" destId="{798C3148-EBF0-4952-83DD-1EE98D3E57E5}" srcOrd="1" destOrd="0" presId="urn:microsoft.com/office/officeart/2005/8/layout/vList4"/>
    <dgm:cxn modelId="{FB5B68E7-A2E8-4E2D-8586-D8D8140F7366}" srcId="{6D8231FD-2E58-4871-9DAF-AF5F90476BA7}" destId="{A1EFDF19-1151-4BE3-80BB-314E98A2159D}" srcOrd="0" destOrd="0" parTransId="{7D6CF964-F162-42ED-8747-4961618394D7}" sibTransId="{398924F0-88E0-442E-A835-C730271D30FC}"/>
    <dgm:cxn modelId="{6BF8A8E9-8D6D-4850-95ED-B50D33E996C5}" type="presOf" srcId="{01A58536-76C5-40F0-A035-8E9970E58298}" destId="{1908047C-FAB2-41D1-A2EE-0FC94FAF9EEE}" srcOrd="1" destOrd="2" presId="urn:microsoft.com/office/officeart/2005/8/layout/vList4"/>
    <dgm:cxn modelId="{FE262DEF-5C5D-4486-9793-719B89DAFD2D}" type="presOf" srcId="{22438114-A0C6-48B8-B5B5-1C3F807916F5}" destId="{CE81F420-5E39-4778-B3EF-2533CD6396DE}" srcOrd="0" destOrd="1" presId="urn:microsoft.com/office/officeart/2005/8/layout/vList4"/>
    <dgm:cxn modelId="{515136F0-36C5-49F7-957B-C31E4EBAF444}" type="presOf" srcId="{8C622472-CCB2-424E-A11D-7471D3BC1273}" destId="{32F2035E-56C4-4084-A79E-774665059E43}" srcOrd="0" destOrd="0" presId="urn:microsoft.com/office/officeart/2005/8/layout/vList4"/>
    <dgm:cxn modelId="{49D15AF4-835A-4A7A-A223-E3799AEBE30F}" type="presOf" srcId="{8C622472-CCB2-424E-A11D-7471D3BC1273}" destId="{7E328301-5404-4E41-A2F9-774354AA541C}" srcOrd="1" destOrd="0" presId="urn:microsoft.com/office/officeart/2005/8/layout/vList4"/>
    <dgm:cxn modelId="{E102F0FB-959A-44F7-8B07-56813B033D2B}" srcId="{786B8C8D-2C8F-4BE6-B580-812305B03BD9}" destId="{22438114-A0C6-48B8-B5B5-1C3F807916F5}" srcOrd="0" destOrd="0" parTransId="{7DA23677-3DB0-42DC-AF3D-16418B16F1A6}" sibTransId="{756F0850-0012-475C-8555-DA6249B0FF1C}"/>
    <dgm:cxn modelId="{2D97887D-64B3-4F15-BCC8-322D63523F5B}" type="presParOf" srcId="{9DF2BCFD-ED50-4DF3-9FF2-D8CC8327438B}" destId="{30E1A019-42D7-4CD5-9DB1-050016565006}" srcOrd="0" destOrd="0" presId="urn:microsoft.com/office/officeart/2005/8/layout/vList4"/>
    <dgm:cxn modelId="{D52A7A10-5C15-4F79-8C01-E2C5867F113D}" type="presParOf" srcId="{30E1A019-42D7-4CD5-9DB1-050016565006}" destId="{32F2035E-56C4-4084-A79E-774665059E43}" srcOrd="0" destOrd="0" presId="urn:microsoft.com/office/officeart/2005/8/layout/vList4"/>
    <dgm:cxn modelId="{666F45DA-EB26-49AB-8B86-6D609EA316A5}" type="presParOf" srcId="{30E1A019-42D7-4CD5-9DB1-050016565006}" destId="{74FCD0BA-2B6D-4C94-A78F-AD0D9EC7FE21}" srcOrd="1" destOrd="0" presId="urn:microsoft.com/office/officeart/2005/8/layout/vList4"/>
    <dgm:cxn modelId="{DD18F06A-A3F9-47A0-A4FC-33417310E700}" type="presParOf" srcId="{30E1A019-42D7-4CD5-9DB1-050016565006}" destId="{7E328301-5404-4E41-A2F9-774354AA541C}" srcOrd="2" destOrd="0" presId="urn:microsoft.com/office/officeart/2005/8/layout/vList4"/>
    <dgm:cxn modelId="{B76EA6F5-6628-4BB0-8990-BA6C178110D0}" type="presParOf" srcId="{9DF2BCFD-ED50-4DF3-9FF2-D8CC8327438B}" destId="{C4E7A1E9-F62F-49A8-A17A-1DD6AF4C7401}" srcOrd="1" destOrd="0" presId="urn:microsoft.com/office/officeart/2005/8/layout/vList4"/>
    <dgm:cxn modelId="{EFF3F6C5-BC12-4F24-BFA5-6FE3E59FC3A8}" type="presParOf" srcId="{9DF2BCFD-ED50-4DF3-9FF2-D8CC8327438B}" destId="{F0C8C0C8-41E1-4789-B2AD-83ED84391AE3}" srcOrd="2" destOrd="0" presId="urn:microsoft.com/office/officeart/2005/8/layout/vList4"/>
    <dgm:cxn modelId="{059C8FE5-53A5-4768-B707-BE431F8E27A7}" type="presParOf" srcId="{F0C8C0C8-41E1-4789-B2AD-83ED84391AE3}" destId="{CDC182DB-DE84-40F2-BB0C-9C15C3C179EF}" srcOrd="0" destOrd="0" presId="urn:microsoft.com/office/officeart/2005/8/layout/vList4"/>
    <dgm:cxn modelId="{3B458B44-655B-4DFA-A434-170D422B20F9}" type="presParOf" srcId="{F0C8C0C8-41E1-4789-B2AD-83ED84391AE3}" destId="{D92E0090-577D-4B4C-834B-C7E5114279E1}" srcOrd="1" destOrd="0" presId="urn:microsoft.com/office/officeart/2005/8/layout/vList4"/>
    <dgm:cxn modelId="{4E2E484E-ABE6-4541-88E2-B17D3BC21793}" type="presParOf" srcId="{F0C8C0C8-41E1-4789-B2AD-83ED84391AE3}" destId="{A76157DE-B41B-4A27-8FA2-DABC586D55DA}" srcOrd="2" destOrd="0" presId="urn:microsoft.com/office/officeart/2005/8/layout/vList4"/>
    <dgm:cxn modelId="{13FA3D9F-68B9-4348-A9E1-2158AC6EB4FD}" type="presParOf" srcId="{9DF2BCFD-ED50-4DF3-9FF2-D8CC8327438B}" destId="{9AAE298E-EF3D-4103-92FE-CF47F8A9DB2E}" srcOrd="3" destOrd="0" presId="urn:microsoft.com/office/officeart/2005/8/layout/vList4"/>
    <dgm:cxn modelId="{4B0D5DCD-7826-44D8-9D00-1BFCCB6A3BF9}" type="presParOf" srcId="{9DF2BCFD-ED50-4DF3-9FF2-D8CC8327438B}" destId="{575A2EB6-8004-46A0-913C-71A1C05F7D7F}" srcOrd="4" destOrd="0" presId="urn:microsoft.com/office/officeart/2005/8/layout/vList4"/>
    <dgm:cxn modelId="{A8C5D536-7D5C-4114-9C6A-98140B689E52}" type="presParOf" srcId="{575A2EB6-8004-46A0-913C-71A1C05F7D7F}" destId="{55924641-F5AD-4CEC-AE7D-54AB33CAEBE1}" srcOrd="0" destOrd="0" presId="urn:microsoft.com/office/officeart/2005/8/layout/vList4"/>
    <dgm:cxn modelId="{8A43F9BD-A9BF-4DD3-8CDA-5A31F766282E}" type="presParOf" srcId="{575A2EB6-8004-46A0-913C-71A1C05F7D7F}" destId="{147EAB40-2FF7-4798-B671-D2C41FA5BD0B}" srcOrd="1" destOrd="0" presId="urn:microsoft.com/office/officeart/2005/8/layout/vList4"/>
    <dgm:cxn modelId="{0F909127-880E-4ED8-BE5D-6634F1D92B9C}" type="presParOf" srcId="{575A2EB6-8004-46A0-913C-71A1C05F7D7F}" destId="{1908047C-FAB2-41D1-A2EE-0FC94FAF9EEE}" srcOrd="2" destOrd="0" presId="urn:microsoft.com/office/officeart/2005/8/layout/vList4"/>
    <dgm:cxn modelId="{D7BB5D52-AC33-43F7-B3CA-4A0B70BE25DC}" type="presParOf" srcId="{9DF2BCFD-ED50-4DF3-9FF2-D8CC8327438B}" destId="{8283EF5C-396F-4923-8869-8403F6D32036}" srcOrd="5" destOrd="0" presId="urn:microsoft.com/office/officeart/2005/8/layout/vList4"/>
    <dgm:cxn modelId="{119ACC32-3F0E-4FBF-960A-D6523C5A20DB}" type="presParOf" srcId="{9DF2BCFD-ED50-4DF3-9FF2-D8CC8327438B}" destId="{D097ABD2-1FE5-48DD-8631-E23544EAABDB}" srcOrd="6" destOrd="0" presId="urn:microsoft.com/office/officeart/2005/8/layout/vList4"/>
    <dgm:cxn modelId="{DB6AB74E-1221-4B1C-A83F-C59C986AD0F0}" type="presParOf" srcId="{D097ABD2-1FE5-48DD-8631-E23544EAABDB}" destId="{CE81F420-5E39-4778-B3EF-2533CD6396DE}" srcOrd="0" destOrd="0" presId="urn:microsoft.com/office/officeart/2005/8/layout/vList4"/>
    <dgm:cxn modelId="{BD186BB0-0F3B-4C6E-8A67-56CF20F817F2}" type="presParOf" srcId="{D097ABD2-1FE5-48DD-8631-E23544EAABDB}" destId="{9B1F0CBF-4F3C-4C10-A2B1-3712D098A477}" srcOrd="1" destOrd="0" presId="urn:microsoft.com/office/officeart/2005/8/layout/vList4"/>
    <dgm:cxn modelId="{D1E6CAF6-065A-4091-9CE3-2F6751FAEAC4}" type="presParOf" srcId="{D097ABD2-1FE5-48DD-8631-E23544EAABDB}" destId="{63DC3B4A-2429-4256-BEAF-A789EA5AB678}" srcOrd="2" destOrd="0" presId="urn:microsoft.com/office/officeart/2005/8/layout/vList4"/>
    <dgm:cxn modelId="{53BEE85B-61E0-4799-917B-22A9A861E4EB}" type="presParOf" srcId="{9DF2BCFD-ED50-4DF3-9FF2-D8CC8327438B}" destId="{0D9DA4D3-066F-4920-9AB3-FA14748B4829}" srcOrd="7" destOrd="0" presId="urn:microsoft.com/office/officeart/2005/8/layout/vList4"/>
    <dgm:cxn modelId="{10EE780A-ADF3-4A00-B04C-F175BE87E7F8}" type="presParOf" srcId="{9DF2BCFD-ED50-4DF3-9FF2-D8CC8327438B}" destId="{C67F9215-9C6C-4372-A060-7F4505FFB6FF}" srcOrd="8" destOrd="0" presId="urn:microsoft.com/office/officeart/2005/8/layout/vList4"/>
    <dgm:cxn modelId="{6DECD544-08CC-41CC-B7D9-758E121E5E00}" type="presParOf" srcId="{C67F9215-9C6C-4372-A060-7F4505FFB6FF}" destId="{29846431-AD72-4E19-BEEE-F6D5528B8970}" srcOrd="0" destOrd="0" presId="urn:microsoft.com/office/officeart/2005/8/layout/vList4"/>
    <dgm:cxn modelId="{A2A23102-B8B1-488A-A1F3-13DADC7194D2}" type="presParOf" srcId="{C67F9215-9C6C-4372-A060-7F4505FFB6FF}" destId="{C4FA3212-18E4-44AD-8143-22B611A41A17}" srcOrd="1" destOrd="0" presId="urn:microsoft.com/office/officeart/2005/8/layout/vList4"/>
    <dgm:cxn modelId="{6FFEB1F9-27D9-4707-96D7-0E561D0709DD}" type="presParOf" srcId="{C67F9215-9C6C-4372-A060-7F4505FFB6FF}" destId="{798C3148-EBF0-4952-83DD-1EE98D3E57E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F2035E-56C4-4084-A79E-774665059E43}">
      <dsp:nvSpPr>
        <dsp:cNvPr id="0" name=""/>
        <dsp:cNvSpPr/>
      </dsp:nvSpPr>
      <dsp:spPr>
        <a:xfrm>
          <a:off x="0" y="0"/>
          <a:ext cx="8153400" cy="11350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 err="1"/>
            <a:t>Addiction</a:t>
          </a:r>
          <a:r>
            <a:rPr lang="de-DE" sz="2200" kern="1200" dirty="0"/>
            <a:t> </a:t>
          </a:r>
          <a:r>
            <a:rPr lang="de-DE" sz="2200" kern="1200" dirty="0" err="1"/>
            <a:t>problems</a:t>
          </a:r>
          <a:endParaRPr lang="de-DE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700" kern="1200" dirty="0"/>
            <a:t>Form, </a:t>
          </a:r>
          <a:r>
            <a:rPr lang="de-DE" sz="1700" kern="1200" dirty="0" err="1"/>
            <a:t>quantity</a:t>
          </a:r>
          <a:r>
            <a:rPr lang="de-DE" sz="1700" kern="1200" dirty="0"/>
            <a:t>, </a:t>
          </a:r>
          <a:r>
            <a:rPr lang="de-DE" sz="1700" kern="1200" dirty="0" err="1"/>
            <a:t>pattern</a:t>
          </a:r>
          <a:endParaRPr lang="de-D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700" kern="1200" dirty="0"/>
            <a:t>Development, </a:t>
          </a:r>
          <a:r>
            <a:rPr lang="de-DE" sz="1700" kern="1200" dirty="0" err="1"/>
            <a:t>abstinence</a:t>
          </a:r>
          <a:r>
            <a:rPr lang="de-DE" sz="1700" kern="1200" dirty="0"/>
            <a:t>, </a:t>
          </a:r>
          <a:r>
            <a:rPr lang="de-DE" sz="1700" kern="1200" dirty="0" err="1"/>
            <a:t>relapses</a:t>
          </a:r>
          <a:r>
            <a:rPr lang="de-DE" sz="1700" kern="1200" dirty="0"/>
            <a:t>, </a:t>
          </a:r>
          <a:r>
            <a:rPr lang="de-DE" sz="1700" kern="1200" dirty="0" err="1"/>
            <a:t>treatment</a:t>
          </a:r>
          <a:r>
            <a:rPr lang="de-DE" sz="1700" kern="1200" dirty="0"/>
            <a:t> </a:t>
          </a:r>
          <a:r>
            <a:rPr lang="de-DE" sz="1700" kern="1200" dirty="0" err="1"/>
            <a:t>utilization</a:t>
          </a:r>
          <a:r>
            <a:rPr lang="de-DE" sz="1700" kern="1200" dirty="0"/>
            <a:t> IP</a:t>
          </a:r>
        </a:p>
      </dsp:txBody>
      <dsp:txXfrm>
        <a:off x="1744181" y="0"/>
        <a:ext cx="6409218" cy="1135011"/>
      </dsp:txXfrm>
    </dsp:sp>
    <dsp:sp modelId="{74FCD0BA-2B6D-4C94-A78F-AD0D9EC7FE21}">
      <dsp:nvSpPr>
        <dsp:cNvPr id="0" name=""/>
        <dsp:cNvSpPr/>
      </dsp:nvSpPr>
      <dsp:spPr>
        <a:xfrm>
          <a:off x="113501" y="113501"/>
          <a:ext cx="1630680" cy="90800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l="-19000" r="-19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C182DB-DE84-40F2-BB0C-9C15C3C179EF}">
      <dsp:nvSpPr>
        <dsp:cNvPr id="0" name=""/>
        <dsp:cNvSpPr/>
      </dsp:nvSpPr>
      <dsp:spPr>
        <a:xfrm>
          <a:off x="0" y="1248512"/>
          <a:ext cx="8153400" cy="11350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 err="1"/>
            <a:t>Strains</a:t>
          </a:r>
          <a:endParaRPr lang="de-DE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700" kern="1200" dirty="0"/>
            <a:t>Familial, social, </a:t>
          </a:r>
          <a:r>
            <a:rPr lang="de-DE" sz="1700" kern="1200" dirty="0" err="1"/>
            <a:t>financial</a:t>
          </a:r>
          <a:r>
            <a:rPr lang="de-DE" sz="1700" kern="1200" dirty="0"/>
            <a:t>, </a:t>
          </a:r>
          <a:r>
            <a:rPr lang="de-DE" sz="1700" kern="1200" dirty="0" err="1"/>
            <a:t>psychological</a:t>
          </a:r>
          <a:r>
            <a:rPr lang="de-DE" sz="1700" kern="1200" dirty="0"/>
            <a:t>, </a:t>
          </a:r>
          <a:r>
            <a:rPr lang="de-DE" sz="1700" kern="1200" dirty="0" err="1"/>
            <a:t>somatic</a:t>
          </a:r>
          <a:r>
            <a:rPr lang="de-DE" sz="1700" kern="1200" dirty="0"/>
            <a:t>, </a:t>
          </a:r>
          <a:r>
            <a:rPr lang="de-DE" sz="1700" kern="1200" dirty="0" err="1"/>
            <a:t>guilt</a:t>
          </a:r>
          <a:r>
            <a:rPr lang="de-DE" sz="1700" kern="1200" dirty="0"/>
            <a:t>, </a:t>
          </a:r>
          <a:r>
            <a:rPr lang="de-DE" sz="1700" kern="1200" dirty="0" err="1"/>
            <a:t>shame</a:t>
          </a:r>
          <a:endParaRPr lang="de-DE" sz="1700" kern="1200" dirty="0"/>
        </a:p>
      </dsp:txBody>
      <dsp:txXfrm>
        <a:off x="1744181" y="1248512"/>
        <a:ext cx="6409218" cy="1135011"/>
      </dsp:txXfrm>
    </dsp:sp>
    <dsp:sp modelId="{D92E0090-577D-4B4C-834B-C7E5114279E1}">
      <dsp:nvSpPr>
        <dsp:cNvPr id="0" name=""/>
        <dsp:cNvSpPr/>
      </dsp:nvSpPr>
      <dsp:spPr>
        <a:xfrm>
          <a:off x="113501" y="1362014"/>
          <a:ext cx="1630680" cy="90800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l="-2000" r="-2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924641-F5AD-4CEC-AE7D-54AB33CAEBE1}">
      <dsp:nvSpPr>
        <dsp:cNvPr id="0" name=""/>
        <dsp:cNvSpPr/>
      </dsp:nvSpPr>
      <dsp:spPr>
        <a:xfrm>
          <a:off x="0" y="2497025"/>
          <a:ext cx="8153400" cy="11350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Coping </a:t>
          </a:r>
          <a:r>
            <a:rPr lang="de-DE" sz="2200" kern="1200" dirty="0" err="1"/>
            <a:t>strategies</a:t>
          </a:r>
          <a:endParaRPr lang="de-DE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700" kern="1200" dirty="0" err="1"/>
            <a:t>Attitudes</a:t>
          </a:r>
          <a:r>
            <a:rPr lang="de-DE" sz="1700" kern="1200" dirty="0"/>
            <a:t>, behavioral </a:t>
          </a:r>
          <a:r>
            <a:rPr lang="de-DE" sz="1700" kern="1200" dirty="0" err="1"/>
            <a:t>patterns</a:t>
          </a:r>
          <a:endParaRPr lang="de-D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700" kern="1200" dirty="0" err="1"/>
            <a:t>Appropriate</a:t>
          </a:r>
          <a:r>
            <a:rPr lang="de-DE" sz="1700" kern="1200" dirty="0"/>
            <a:t>/</a:t>
          </a:r>
          <a:r>
            <a:rPr lang="de-DE" sz="1700" kern="1200" dirty="0" err="1"/>
            <a:t>unsuitable</a:t>
          </a:r>
          <a:r>
            <a:rPr lang="de-DE" sz="1700" kern="1200" dirty="0"/>
            <a:t> </a:t>
          </a:r>
          <a:r>
            <a:rPr lang="de-DE" sz="1700" kern="1200" dirty="0" err="1"/>
            <a:t>strategies</a:t>
          </a:r>
          <a:r>
            <a:rPr lang="de-DE" sz="1700" kern="1200" dirty="0"/>
            <a:t>, </a:t>
          </a:r>
          <a:r>
            <a:rPr lang="de-DE" sz="1700" kern="1200" dirty="0" err="1"/>
            <a:t>changes</a:t>
          </a:r>
          <a:r>
            <a:rPr lang="de-DE" sz="1700" kern="1200" dirty="0"/>
            <a:t> in </a:t>
          </a:r>
          <a:r>
            <a:rPr lang="de-DE" sz="1700" kern="1200" dirty="0" err="1"/>
            <a:t>strategies</a:t>
          </a:r>
          <a:endParaRPr lang="de-DE" sz="1700" kern="1200" dirty="0"/>
        </a:p>
      </dsp:txBody>
      <dsp:txXfrm>
        <a:off x="1744181" y="2497025"/>
        <a:ext cx="6409218" cy="1135011"/>
      </dsp:txXfrm>
    </dsp:sp>
    <dsp:sp modelId="{147EAB40-2FF7-4798-B671-D2C41FA5BD0B}">
      <dsp:nvSpPr>
        <dsp:cNvPr id="0" name=""/>
        <dsp:cNvSpPr/>
      </dsp:nvSpPr>
      <dsp:spPr>
        <a:xfrm>
          <a:off x="113501" y="2610526"/>
          <a:ext cx="1630680" cy="90800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t="-4000" b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81F420-5E39-4778-B3EF-2533CD6396DE}">
      <dsp:nvSpPr>
        <dsp:cNvPr id="0" name=""/>
        <dsp:cNvSpPr/>
      </dsp:nvSpPr>
      <dsp:spPr>
        <a:xfrm>
          <a:off x="0" y="3745538"/>
          <a:ext cx="8153400" cy="11350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Resources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700" kern="1200" dirty="0"/>
            <a:t>Family, </a:t>
          </a:r>
          <a:r>
            <a:rPr lang="de-DE" sz="1700" kern="1200" dirty="0" err="1"/>
            <a:t>partners</a:t>
          </a:r>
          <a:r>
            <a:rPr lang="de-DE" sz="1700" kern="1200" dirty="0"/>
            <a:t>, </a:t>
          </a:r>
          <a:r>
            <a:rPr lang="de-DE" sz="1700" kern="1200" dirty="0" err="1"/>
            <a:t>friends</a:t>
          </a:r>
          <a:r>
            <a:rPr lang="de-DE" sz="1700" kern="1200" dirty="0"/>
            <a:t>, </a:t>
          </a:r>
          <a:r>
            <a:rPr lang="de-DE" sz="1700" kern="1200" dirty="0" err="1"/>
            <a:t>work</a:t>
          </a:r>
          <a:r>
            <a:rPr lang="de-DE" sz="1700" kern="1200" dirty="0"/>
            <a:t>, </a:t>
          </a:r>
          <a:r>
            <a:rPr lang="de-DE" sz="1700" kern="1200" dirty="0" err="1"/>
            <a:t>colleagues</a:t>
          </a:r>
          <a:endParaRPr lang="de-D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700" kern="1200" dirty="0"/>
            <a:t>Leisure time, </a:t>
          </a:r>
          <a:r>
            <a:rPr lang="de-DE" sz="1700" kern="1200" dirty="0" err="1"/>
            <a:t>nature</a:t>
          </a:r>
          <a:r>
            <a:rPr lang="de-DE" sz="1700" kern="1200" dirty="0"/>
            <a:t>, </a:t>
          </a:r>
          <a:r>
            <a:rPr lang="de-DE" sz="1700" kern="1200" dirty="0" err="1"/>
            <a:t>religion</a:t>
          </a:r>
          <a:endParaRPr lang="de-DE" sz="1700" kern="1200" dirty="0"/>
        </a:p>
      </dsp:txBody>
      <dsp:txXfrm>
        <a:off x="1744181" y="3745538"/>
        <a:ext cx="6409218" cy="1135011"/>
      </dsp:txXfrm>
    </dsp:sp>
    <dsp:sp modelId="{9B1F0CBF-4F3C-4C10-A2B1-3712D098A477}">
      <dsp:nvSpPr>
        <dsp:cNvPr id="0" name=""/>
        <dsp:cNvSpPr/>
      </dsp:nvSpPr>
      <dsp:spPr>
        <a:xfrm>
          <a:off x="113501" y="3859039"/>
          <a:ext cx="1630680" cy="90800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rcRect/>
          <a:stretch>
            <a:fillRect t="-5000" b="-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846431-AD72-4E19-BEEE-F6D5528B8970}">
      <dsp:nvSpPr>
        <dsp:cNvPr id="0" name=""/>
        <dsp:cNvSpPr/>
      </dsp:nvSpPr>
      <dsp:spPr>
        <a:xfrm>
          <a:off x="0" y="4994051"/>
          <a:ext cx="8153400" cy="11350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 err="1"/>
            <a:t>Desires</a:t>
          </a:r>
          <a:r>
            <a:rPr lang="de-DE" sz="2200" kern="1200" dirty="0"/>
            <a:t> and </a:t>
          </a:r>
          <a:r>
            <a:rPr lang="de-DE" sz="2200" kern="1200" dirty="0" err="1"/>
            <a:t>needs</a:t>
          </a:r>
          <a:endParaRPr lang="de-DE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700" kern="1200" dirty="0"/>
            <a:t>Treatment </a:t>
          </a:r>
          <a:r>
            <a:rPr lang="de-DE" sz="1700" kern="1200" dirty="0" err="1"/>
            <a:t>utilization</a:t>
          </a:r>
          <a:r>
            <a:rPr lang="de-DE" sz="1700" kern="1200" dirty="0"/>
            <a:t>, </a:t>
          </a:r>
          <a:r>
            <a:rPr lang="de-DE" sz="1700" kern="1200" dirty="0" err="1"/>
            <a:t>access</a:t>
          </a:r>
          <a:r>
            <a:rPr lang="de-DE" sz="1700" kern="1200" dirty="0"/>
            <a:t> </a:t>
          </a:r>
          <a:r>
            <a:rPr lang="de-DE" sz="1700" kern="1200" dirty="0" err="1"/>
            <a:t>paths</a:t>
          </a:r>
          <a:r>
            <a:rPr lang="de-DE" sz="1700" kern="1200" dirty="0"/>
            <a:t> </a:t>
          </a:r>
          <a:r>
            <a:rPr lang="de-DE" sz="1700" kern="1200" dirty="0" err="1"/>
            <a:t>to</a:t>
          </a:r>
          <a:r>
            <a:rPr lang="de-DE" sz="1700" kern="1200" dirty="0"/>
            <a:t> </a:t>
          </a:r>
          <a:r>
            <a:rPr lang="de-DE" sz="1700" kern="1200" dirty="0" err="1"/>
            <a:t>the</a:t>
          </a:r>
          <a:r>
            <a:rPr lang="de-DE" sz="1700" kern="1200" dirty="0"/>
            <a:t> </a:t>
          </a:r>
          <a:r>
            <a:rPr lang="de-DE" sz="1700" kern="1200" dirty="0" err="1"/>
            <a:t>treatment</a:t>
          </a:r>
          <a:r>
            <a:rPr lang="de-DE" sz="1700" kern="1200" dirty="0"/>
            <a:t> </a:t>
          </a:r>
          <a:r>
            <a:rPr lang="de-DE" sz="1700" kern="1200" dirty="0" err="1"/>
            <a:t>system</a:t>
          </a:r>
          <a:r>
            <a:rPr lang="de-DE" sz="1700" kern="1200" dirty="0"/>
            <a:t>, </a:t>
          </a:r>
          <a:r>
            <a:rPr lang="de-DE" sz="1700" kern="1200" dirty="0" err="1"/>
            <a:t>barriers</a:t>
          </a:r>
          <a:endParaRPr lang="de-D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700" kern="1200" dirty="0" err="1"/>
            <a:t>Desires</a:t>
          </a:r>
          <a:r>
            <a:rPr lang="de-DE" sz="1700" kern="1200" dirty="0"/>
            <a:t> and </a:t>
          </a:r>
          <a:r>
            <a:rPr lang="de-DE" sz="1700" kern="1200" dirty="0" err="1"/>
            <a:t>needs</a:t>
          </a:r>
          <a:endParaRPr lang="de-DE" sz="1700" kern="1200" dirty="0"/>
        </a:p>
      </dsp:txBody>
      <dsp:txXfrm>
        <a:off x="1744181" y="4994051"/>
        <a:ext cx="6409218" cy="1135011"/>
      </dsp:txXfrm>
    </dsp:sp>
    <dsp:sp modelId="{C4FA3212-18E4-44AD-8143-22B611A41A17}">
      <dsp:nvSpPr>
        <dsp:cNvPr id="0" name=""/>
        <dsp:cNvSpPr/>
      </dsp:nvSpPr>
      <dsp:spPr>
        <a:xfrm>
          <a:off x="113501" y="5107552"/>
          <a:ext cx="1630680" cy="90800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rcRect/>
          <a:stretch>
            <a:fillRect t="-44000" b="-4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015FE-532B-4E73-91AB-067DBAD499DB}" type="datetimeFigureOut">
              <a:rPr lang="de-DE" smtClean="0"/>
              <a:t>30.10.2018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19DA0-6939-4419-8568-CE8AE998D4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5597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37A1B-7E87-4D19-8CCB-DA45878CAC8E}" type="datetimeFigureOut">
              <a:rPr lang="de-DE" smtClean="0"/>
              <a:pPr/>
              <a:t>30.10.2018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C1D40-F708-4725-A48E-43AC0F54585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7391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C1D40-F708-4725-A48E-43AC0F545858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164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Streit/Kommunikation: ausnahmslos alle Angehörigen; inhaltlich: Suchterkrankung, Rückfälle, etc. Oft leichte </a:t>
            </a:r>
            <a:r>
              <a:rPr lang="de-DE" dirty="0" err="1"/>
              <a:t>körperl</a:t>
            </a:r>
            <a:r>
              <a:rPr lang="de-DE" dirty="0"/>
              <a:t>. Auseinandersetzungen</a:t>
            </a:r>
          </a:p>
          <a:p>
            <a:r>
              <a:rPr lang="de-DE" dirty="0"/>
              <a:t>Körperliche Gewalt: Kontinuum von leichter bis sehr starker Ausprägung</a:t>
            </a:r>
          </a:p>
          <a:p>
            <a:r>
              <a:rPr lang="de-DE" dirty="0"/>
              <a:t>Drohungen: ich verlasse dich, ich bringe mich um, Bedrohung der Kinder, Druckausübung</a:t>
            </a:r>
          </a:p>
          <a:p>
            <a:r>
              <a:rPr lang="de-DE" dirty="0"/>
              <a:t>Emotionale Unberechenbarkeit: insbesondere in intoxikiertem Zustand</a:t>
            </a:r>
          </a:p>
          <a:p>
            <a:r>
              <a:rPr lang="de-DE" dirty="0"/>
              <a:t>Finanzielle Aspekte: finanzielle Versorgung des IP oder IP ist Hauptversorger und entzieht die Lebensgrundlage durch PG; Verschuldung; </a:t>
            </a:r>
          </a:p>
          <a:p>
            <a:endParaRPr lang="de-DE" dirty="0"/>
          </a:p>
          <a:p>
            <a:r>
              <a:rPr lang="de-DE" dirty="0"/>
              <a:t>Familiäre Belastungen durch Rückzug, Streit, Gewalterfahrungen, Loyalitätskonflikte</a:t>
            </a:r>
          </a:p>
          <a:p>
            <a:r>
              <a:rPr lang="de-DE" dirty="0"/>
              <a:t>Sozialleben: peinlich, wenn IP trinkt; Rückzug aufgrund von Suchterkrankung, Angst vor Stigmatisierung, Rückzug aus Kontrollgründen</a:t>
            </a:r>
          </a:p>
          <a:p>
            <a:r>
              <a:rPr lang="de-DE" dirty="0"/>
              <a:t>Berufsleben: mehr arbeiten </a:t>
            </a:r>
            <a:r>
              <a:rPr lang="de-DE" dirty="0" err="1"/>
              <a:t>wg</a:t>
            </a:r>
            <a:r>
              <a:rPr lang="de-DE" dirty="0"/>
              <a:t> Suchterkrankung; AU wg. Belastung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C1D40-F708-4725-A48E-43AC0F545858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Affektiv-kognitiv: Verlust- und Trennungsängste, Wut, Angst, Hilflosigkeit, Enttäuschung, Respektverlust, Auseinandersetzung mit Schuld</a:t>
            </a:r>
          </a:p>
          <a:p>
            <a:pPr marL="171450" indent="-171450">
              <a:buFontTx/>
              <a:buChar char="-"/>
            </a:pPr>
            <a:r>
              <a:rPr lang="de-DE" dirty="0"/>
              <a:t>Scham/Stigma: verbunden mit Geheimhaltung und Lügen, was auch wieder eine Belastung ist (soziale Einschränkungen)</a:t>
            </a:r>
          </a:p>
          <a:p>
            <a:pPr marL="171450" indent="-171450">
              <a:buFontTx/>
              <a:buChar char="-"/>
            </a:pPr>
            <a:r>
              <a:rPr lang="de-DE" dirty="0"/>
              <a:t>Entfremdung: Vertrauensverlust, Beziehungsaspekte, Veränderung der Persönlichkeit des IP</a:t>
            </a:r>
          </a:p>
          <a:p>
            <a:pPr marL="171450" indent="-171450">
              <a:buFontTx/>
              <a:buChar char="-"/>
            </a:pPr>
            <a:r>
              <a:rPr lang="de-DE" dirty="0"/>
              <a:t>Existenzsorgen: finanzielle Belastung, Verschuldung</a:t>
            </a:r>
          </a:p>
          <a:p>
            <a:r>
              <a:rPr lang="de-DE" dirty="0"/>
              <a:t>Psychisch-Somatisch:</a:t>
            </a:r>
          </a:p>
          <a:p>
            <a:r>
              <a:rPr lang="de-DE" dirty="0"/>
              <a:t>- Erschöpfungszustände, Anspannung, Kopfschmerzen, Depression, Schlafprobleme, </a:t>
            </a:r>
            <a:r>
              <a:rPr lang="de-DE" dirty="0" err="1"/>
              <a:t>körperl</a:t>
            </a:r>
            <a:r>
              <a:rPr lang="de-DE" dirty="0"/>
              <a:t>. Erkrankungen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C1D40-F708-4725-A48E-43AC0F545858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5869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r>
              <a:rPr lang="de-DE" dirty="0"/>
              <a:t>Beeinflussung Kontrolle: Gespräch/Konfrontation; Verantwortungsübernahme; Aufsuchen professioneller Hilfe; finanzielle Kontrolle (nur PG!): Kontozugriff, Taschengeld, Geldverwaltung; Überwachung; Kontrolle/Verbot Konsum (mehr PG); Ultimaten stellen; Bestrafung</a:t>
            </a:r>
          </a:p>
          <a:p>
            <a:pPr marL="171450" indent="-171450">
              <a:buFontTx/>
              <a:buChar char="-"/>
            </a:pPr>
            <a:r>
              <a:rPr lang="de-DE" dirty="0"/>
              <a:t>Abgrenzung: Ablenkung, Selbstachtsamkeit, emotionale/räumliche Distanz, Unabhängigkeit/Existenzaufbau, Kontaktabbruch/Trennung</a:t>
            </a:r>
          </a:p>
          <a:p>
            <a:pPr marL="171450" indent="-171450">
              <a:buFontTx/>
              <a:buChar char="-"/>
            </a:pPr>
            <a:r>
              <a:rPr lang="de-DE" dirty="0"/>
              <a:t>Toleranz: Resignation, Nachgiebigkeit/Inkonsequenz, Aufopferung, Abwarten</a:t>
            </a:r>
          </a:p>
          <a:p>
            <a:pPr marL="171450" indent="-171450">
              <a:buFontTx/>
              <a:buChar char="-"/>
            </a:pPr>
            <a:r>
              <a:rPr lang="de-DE" dirty="0"/>
              <a:t>Tabuisierung: Nicht wahrhaben wollen; verschweigen vor anderen</a:t>
            </a:r>
          </a:p>
          <a:p>
            <a:pPr marL="171450" indent="-171450">
              <a:buFontTx/>
              <a:buChar char="-"/>
            </a:pPr>
            <a:r>
              <a:rPr lang="de-DE" dirty="0" err="1"/>
              <a:t>Meta</a:t>
            </a:r>
            <a:r>
              <a:rPr lang="de-DE" dirty="0"/>
              <a:t>: Infos einholen, Akzeptanz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C1D40-F708-4725-A48E-43AC0F545858}" type="slidenum">
              <a:rPr lang="de-DE" smtClean="0"/>
              <a:pPr/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Passivere Bewältigungsstrategien gingen mit erhöhten Belastungen einher</a:t>
            </a:r>
          </a:p>
          <a:p>
            <a:r>
              <a:rPr lang="de-DE" dirty="0"/>
              <a:t>Abgrenzung und Metastrategien konnten Belastungen verringern. Besonders hilfreich: emotionale und räumliche Distanz, auf eigene Bedürfnisse achten</a:t>
            </a:r>
          </a:p>
          <a:p>
            <a:r>
              <a:rPr lang="de-DE" dirty="0"/>
              <a:t>Beeinflussung/Kontrolle: sowohl als auch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C1D40-F708-4725-A48E-43AC0F545858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3889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Ressourcen:</a:t>
            </a:r>
          </a:p>
          <a:p>
            <a:r>
              <a:rPr lang="de-DE" dirty="0"/>
              <a:t>Keine Unterschiede zwischen Suchtformen; Familie/Freunde hilfreich, wenn offen zuhören u Unterstützung, Gespräche. Nicht hilfreich: gutgemeinte Ratschläge. Professionell: hauptsächlich SHG (</a:t>
            </a:r>
            <a:r>
              <a:rPr lang="de-DE" dirty="0" err="1"/>
              <a:t>Rekru</a:t>
            </a:r>
            <a:r>
              <a:rPr lang="de-DE" dirty="0"/>
              <a:t>!): Betroffene treffen, Austausch; Therapie; Beratungsstelle; Polizei/Justiz (Alkohol &gt; Gewalt)</a:t>
            </a:r>
          </a:p>
          <a:p>
            <a:r>
              <a:rPr lang="de-DE" dirty="0"/>
              <a:t>Barrieren:</a:t>
            </a:r>
          </a:p>
          <a:p>
            <a:r>
              <a:rPr lang="de-DE" dirty="0"/>
              <a:t>Am häufigsten: Scham/Stigmatisierung; Entmutigung durch Berichte anderer</a:t>
            </a:r>
          </a:p>
          <a:p>
            <a:r>
              <a:rPr lang="de-DE" dirty="0"/>
              <a:t>Insgesamt nur wenige Barrieren benannt (13 von 30 Angehörigen, mehrere B.)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C1D40-F708-4725-A48E-43AC0F545858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19873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= Erweiterung des Modells von </a:t>
            </a:r>
            <a:r>
              <a:rPr lang="de-DE" dirty="0" err="1"/>
              <a:t>Orford</a:t>
            </a:r>
            <a:r>
              <a:rPr lang="de-DE" dirty="0"/>
              <a:t>; Ideen der Angehörigen</a:t>
            </a:r>
          </a:p>
          <a:p>
            <a:r>
              <a:rPr lang="de-DE" dirty="0"/>
              <a:t>Kritik an mangelnder Präsenz, Erreichbarkeit: Kenntnis, lange Anfahrtswege, geringe Frequenz von Treffen (PG)</a:t>
            </a:r>
          </a:p>
          <a:p>
            <a:r>
              <a:rPr lang="de-DE" dirty="0"/>
              <a:t>Schwierigkeit, Therapieplatz zu bekommen, Wunsch nach Kur-Aufenthalt</a:t>
            </a:r>
          </a:p>
          <a:p>
            <a:r>
              <a:rPr lang="de-DE" dirty="0"/>
              <a:t>Fehlende Vernetzung &gt; allein im „Dschungel“ klarkommen</a:t>
            </a:r>
          </a:p>
          <a:p>
            <a:r>
              <a:rPr lang="de-DE" dirty="0"/>
              <a:t>Fehlende Aufmerksamkeit von Ärzten, keine Beratung, keine Weitervermittlung</a:t>
            </a:r>
          </a:p>
          <a:p>
            <a:r>
              <a:rPr lang="de-DE" dirty="0"/>
              <a:t>Mangelnde Weiterbildung (z.B. in Kitas, Schulen)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C1D40-F708-4725-A48E-43AC0F545858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64046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C1D40-F708-4725-A48E-43AC0F545858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81987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C1D40-F708-4725-A48E-43AC0F545858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15359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33">
            <a:extLst>
              <a:ext uri="{FF2B5EF4-FFF2-40B4-BE49-F238E27FC236}">
                <a16:creationId xmlns:a16="http://schemas.microsoft.com/office/drawing/2014/main" id="{F869A71B-C2AE-464E-94DC-8B28D275C01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DB7BD81-3288-44B7-B6EC-AB278E156423}" type="slidenum">
              <a:rPr lang="de-DE" altLang="de-DE" sz="1400" smtClean="0">
                <a:solidFill>
                  <a:srgbClr val="FFFFFF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de-DE" altLang="de-DE" sz="1400">
              <a:solidFill>
                <a:srgbClr val="FFFFFF"/>
              </a:solidFill>
              <a:ea typeface="Microsoft YaHei" panose="020B0503020204020204" pitchFamily="34" charset="-122"/>
            </a:endParaRPr>
          </a:p>
        </p:txBody>
      </p:sp>
      <p:sp>
        <p:nvSpPr>
          <p:cNvPr id="131075" name="Rectangle 1">
            <a:extLst>
              <a:ext uri="{FF2B5EF4-FFF2-40B4-BE49-F238E27FC236}">
                <a16:creationId xmlns:a16="http://schemas.microsoft.com/office/drawing/2014/main" id="{354851C8-B225-4A7D-B279-A138755C88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0425" y="754063"/>
            <a:ext cx="4941888" cy="37068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1076" name="Rectangle 2">
            <a:extLst>
              <a:ext uri="{FF2B5EF4-FFF2-40B4-BE49-F238E27FC236}">
                <a16:creationId xmlns:a16="http://schemas.microsoft.com/office/drawing/2014/main" id="{DE400F28-6E55-41F0-8027-1B5EF4D9B9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289550" cy="44259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555433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C1D40-F708-4725-A48E-43AC0F545858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4136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C1D40-F708-4725-A48E-43AC0F545858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994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weitere 4,4%: remittiert</a:t>
            </a:r>
          </a:p>
          <a:p>
            <a:pPr marL="171450" indent="-171450">
              <a:buFontTx/>
              <a:buChar char="-"/>
            </a:pPr>
            <a:r>
              <a:rPr lang="de-DE" dirty="0"/>
              <a:t>Erhöhte Belastungen: Stress, Depression, Traumata, eigene Suchterkrankung, Produktivitätsminderung, psychosoziale Belastungen</a:t>
            </a:r>
          </a:p>
          <a:p>
            <a:pPr marL="171450" indent="-171450">
              <a:buFontTx/>
              <a:buChar char="-"/>
            </a:pPr>
            <a:r>
              <a:rPr lang="de-DE" dirty="0"/>
              <a:t>Ray et al haben Krankenversicherungsdaten  von Kaiser Permanente in den USA ausgewertet: Behandlungskosten gehen signifikant zurück, wenn der Suchtkranke (IP) in Behandlung geht</a:t>
            </a:r>
          </a:p>
          <a:p>
            <a:pPr marL="171450" indent="-171450">
              <a:buFontTx/>
              <a:buChar char="-"/>
            </a:pPr>
            <a:r>
              <a:rPr lang="de-DE" dirty="0"/>
              <a:t>Behandlungsangebote: mittlerweile SHGs für Angehörige, </a:t>
            </a:r>
            <a:r>
              <a:rPr lang="de-DE" dirty="0" err="1"/>
              <a:t>z.b.</a:t>
            </a:r>
            <a:r>
              <a:rPr lang="de-DE" dirty="0"/>
              <a:t> von Alkoholikern oder für Eltern von Drogenusern</a:t>
            </a:r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C1D40-F708-4725-A48E-43AC0F545858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6172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C1D40-F708-4725-A48E-43AC0F545858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C1D40-F708-4725-A48E-43AC0F545858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5874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C1D40-F708-4725-A48E-43AC0F545858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591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C1D40-F708-4725-A48E-43AC0F545858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916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C1D40-F708-4725-A48E-43AC0F545858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7595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C1D40-F708-4725-A48E-43AC0F545858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4980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090EEE7-9332-40AA-9AE0-869EB8CF2F39}" type="datetime1">
              <a:rPr lang="de-DE" smtClean="0"/>
              <a:pPr/>
              <a:t>30.10.2018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Universität zu Lübeck </a:t>
            </a:r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CC8B14-445B-48FB-963D-54A3E25CDE6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CE731-FEBB-4349-BED9-54F1AB346CB7}" type="datetime1">
              <a:rPr lang="de-DE" smtClean="0"/>
              <a:pPr/>
              <a:t>30.10.2018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zu Lübeck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C8B14-445B-48FB-963D-54A3E25CDE6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B33906A-A822-4140-A8A1-ADE839281E22}" type="datetime1">
              <a:rPr lang="de-DE" smtClean="0"/>
              <a:pPr/>
              <a:t>30.10.2018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de-DE"/>
              <a:t>Universität zu Lübeck </a:t>
            </a:r>
          </a:p>
        </p:txBody>
      </p:sp>
      <p:sp>
        <p:nvSpPr>
          <p:cNvPr id="7" name="Rechtec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CCC8B14-445B-48FB-963D-54A3E25CDE6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23CD-775E-41C9-9FE1-997BB0D2354A}" type="datetime1">
              <a:rPr lang="de-DE" smtClean="0"/>
              <a:pPr/>
              <a:t>30.10.2018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zu Lübeck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CC8B14-445B-48FB-963D-54A3E25CDE6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7" name="Rechtec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A065-344E-4A71-9E6B-A72EAE974C7F}" type="datetime1">
              <a:rPr lang="de-DE" smtClean="0"/>
              <a:pPr/>
              <a:t>30.10.2018</a:t>
            </a:fld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CCC8B14-445B-48FB-963D-54A3E25CDE6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Universität zu Lübeck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7B20DFD-D3C2-4966-85AD-187D66AE28F9}" type="datetime1">
              <a:rPr lang="de-DE" smtClean="0"/>
              <a:pPr/>
              <a:t>30.10.2018</a:t>
            </a:fld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CCC8B14-445B-48FB-963D-54A3E25CDE6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de-DE"/>
              <a:t>Universität zu Lübeck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303D5A8-DCFF-4B02-9931-3D14E062E592}" type="datetime1">
              <a:rPr lang="de-DE" smtClean="0"/>
              <a:pPr/>
              <a:t>30.10.2018</a:t>
            </a:fld>
            <a:endParaRPr lang="de-DE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CCC8B14-445B-48FB-963D-54A3E25CDE6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de-DE"/>
              <a:t>Universität zu Lübeck 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A8EE0-B6B0-4958-B9DE-3A70CE6E0924}" type="datetime1">
              <a:rPr lang="de-DE" smtClean="0"/>
              <a:pPr/>
              <a:t>30.10.2018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zu Lübeck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CC8B14-445B-48FB-963D-54A3E25CDE6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40DC-6E35-4E68-B1C4-ADF8A0B64083}" type="datetime1">
              <a:rPr lang="de-DE" smtClean="0"/>
              <a:pPr/>
              <a:t>30.10.2018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zu Lübeck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CC8B14-445B-48FB-963D-54A3E25CDE6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C417-6FEB-4839-A4D5-B6191190F15A}" type="datetime1">
              <a:rPr lang="de-DE" smtClean="0"/>
              <a:pPr/>
              <a:t>30.10.2018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zu Lübeck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CC8B14-445B-48FB-963D-54A3E25CDE6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8" name="Rechtec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1" name="Rechtec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5656177-F4A2-4E45-AE68-562D4FC05FF2}" type="datetime1">
              <a:rPr lang="de-DE" smtClean="0"/>
              <a:pPr/>
              <a:t>30.10.2018</a:t>
            </a:fld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CCC8B14-445B-48FB-963D-54A3E25CDE6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de-DE"/>
              <a:t>Universität zu Lübeck 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/>
              <a:t>Bild durch Klicken auf Symbol hinzufügen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/>
              <a:t>Textmasterformate durch Klicken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B70F733-0BA6-48E0-8E9D-40293372B470}" type="datetime1">
              <a:rPr lang="de-DE" smtClean="0"/>
              <a:pPr/>
              <a:t>30.10.2018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de-DE"/>
              <a:t>Universität zu Lübeck </a:t>
            </a:r>
          </a:p>
        </p:txBody>
      </p:sp>
      <p:sp>
        <p:nvSpPr>
          <p:cNvPr id="7" name="Rechtec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CCC8B14-445B-48FB-963D-54A3E25CDE6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png"/><Relationship Id="rId17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openxmlformats.org/officeDocument/2006/relationships/image" Target="../media/image27.jpe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6859" y="871552"/>
            <a:ext cx="8458200" cy="2088232"/>
          </a:xfrm>
        </p:spPr>
        <p:txBody>
          <a:bodyPr>
            <a:normAutofit fontScale="90000"/>
          </a:bodyPr>
          <a:lstStyle/>
          <a:p>
            <a:pPr algn="ctr"/>
            <a:br>
              <a:rPr lang="de-DE" sz="3200" b="1" dirty="0">
                <a:solidFill>
                  <a:schemeClr val="tx1"/>
                </a:solidFill>
                <a:latin typeface="Calibri" pitchFamily="34" charset="0"/>
              </a:rPr>
            </a:br>
            <a:br>
              <a:rPr lang="de-DE" sz="32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de-DE" sz="3200" b="1" dirty="0" err="1">
                <a:solidFill>
                  <a:schemeClr val="tx1"/>
                </a:solidFill>
                <a:latin typeface="Calibri" pitchFamily="34" charset="0"/>
              </a:rPr>
              <a:t>Effects</a:t>
            </a:r>
            <a:r>
              <a:rPr lang="de-DE" sz="32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3200" b="1" dirty="0" err="1">
                <a:solidFill>
                  <a:schemeClr val="tx1"/>
                </a:solidFill>
                <a:latin typeface="Calibri" pitchFamily="34" charset="0"/>
              </a:rPr>
              <a:t>of</a:t>
            </a:r>
            <a:r>
              <a:rPr lang="de-DE" sz="32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3200" b="1" dirty="0" err="1">
                <a:solidFill>
                  <a:schemeClr val="tx1"/>
                </a:solidFill>
                <a:latin typeface="Calibri" pitchFamily="34" charset="0"/>
              </a:rPr>
              <a:t>pathological</a:t>
            </a:r>
            <a:r>
              <a:rPr lang="de-DE" sz="32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3200" b="1" dirty="0" err="1">
                <a:solidFill>
                  <a:schemeClr val="tx1"/>
                </a:solidFill>
                <a:latin typeface="Calibri" pitchFamily="34" charset="0"/>
              </a:rPr>
              <a:t>gambling</a:t>
            </a:r>
            <a:r>
              <a:rPr lang="de-DE" sz="3200" b="1" dirty="0">
                <a:solidFill>
                  <a:schemeClr val="tx1"/>
                </a:solidFill>
                <a:latin typeface="Calibri" pitchFamily="34" charset="0"/>
              </a:rPr>
              <a:t> and </a:t>
            </a:r>
            <a:r>
              <a:rPr lang="de-DE" sz="3200" b="1" dirty="0" err="1">
                <a:solidFill>
                  <a:schemeClr val="tx1"/>
                </a:solidFill>
                <a:latin typeface="Calibri" pitchFamily="34" charset="0"/>
              </a:rPr>
              <a:t>alcohol</a:t>
            </a:r>
            <a:r>
              <a:rPr lang="de-DE" sz="32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3200" b="1" dirty="0" err="1">
                <a:solidFill>
                  <a:schemeClr val="tx1"/>
                </a:solidFill>
                <a:latin typeface="Calibri" pitchFamily="34" charset="0"/>
              </a:rPr>
              <a:t>dependence</a:t>
            </a:r>
            <a:r>
              <a:rPr lang="de-DE" sz="3200" b="1" dirty="0">
                <a:solidFill>
                  <a:schemeClr val="tx1"/>
                </a:solidFill>
                <a:latin typeface="Calibri" pitchFamily="34" charset="0"/>
              </a:rPr>
              <a:t> on </a:t>
            </a:r>
            <a:r>
              <a:rPr lang="de-DE" sz="3200" b="1" dirty="0" err="1">
                <a:solidFill>
                  <a:schemeClr val="tx1"/>
                </a:solidFill>
                <a:latin typeface="Calibri" pitchFamily="34" charset="0"/>
              </a:rPr>
              <a:t>strain</a:t>
            </a:r>
            <a:r>
              <a:rPr lang="de-DE" sz="3200" b="1" dirty="0">
                <a:solidFill>
                  <a:schemeClr val="tx1"/>
                </a:solidFill>
                <a:latin typeface="Calibri" pitchFamily="34" charset="0"/>
              </a:rPr>
              <a:t> and </a:t>
            </a:r>
            <a:r>
              <a:rPr lang="de-DE" sz="3200" b="1" dirty="0" err="1">
                <a:solidFill>
                  <a:schemeClr val="tx1"/>
                </a:solidFill>
                <a:latin typeface="Calibri" pitchFamily="34" charset="0"/>
              </a:rPr>
              <a:t>coping</a:t>
            </a:r>
            <a:r>
              <a:rPr lang="de-DE" sz="32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3200" b="1" dirty="0" err="1">
                <a:solidFill>
                  <a:schemeClr val="tx1"/>
                </a:solidFill>
                <a:latin typeface="Calibri" pitchFamily="34" charset="0"/>
              </a:rPr>
              <a:t>mechanisms</a:t>
            </a:r>
            <a:r>
              <a:rPr lang="de-DE" sz="32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3200" b="1" dirty="0" err="1">
                <a:solidFill>
                  <a:schemeClr val="tx1"/>
                </a:solidFill>
                <a:latin typeface="Calibri" pitchFamily="34" charset="0"/>
              </a:rPr>
              <a:t>of</a:t>
            </a:r>
            <a:r>
              <a:rPr lang="de-DE" sz="32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3200" b="1" dirty="0" err="1">
                <a:solidFill>
                  <a:schemeClr val="tx1"/>
                </a:solidFill>
                <a:latin typeface="Calibri" pitchFamily="34" charset="0"/>
              </a:rPr>
              <a:t>family</a:t>
            </a:r>
            <a:r>
              <a:rPr lang="de-DE" sz="32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3200" b="1" dirty="0" err="1">
                <a:solidFill>
                  <a:schemeClr val="tx1"/>
                </a:solidFill>
                <a:latin typeface="Calibri" pitchFamily="34" charset="0"/>
              </a:rPr>
              <a:t>members</a:t>
            </a:r>
            <a:r>
              <a:rPr lang="de-DE" sz="3200" b="1" dirty="0">
                <a:solidFill>
                  <a:schemeClr val="tx1"/>
                </a:solidFill>
                <a:latin typeface="Calibri" pitchFamily="34" charset="0"/>
              </a:rPr>
              <a:t>: </a:t>
            </a:r>
            <a:r>
              <a:rPr lang="de-DE" sz="3200" b="1" dirty="0" err="1">
                <a:solidFill>
                  <a:schemeClr val="tx1"/>
                </a:solidFill>
                <a:latin typeface="Calibri" pitchFamily="34" charset="0"/>
              </a:rPr>
              <a:t>Findings</a:t>
            </a:r>
            <a:r>
              <a:rPr lang="de-DE" sz="32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3200" b="1" dirty="0" err="1">
                <a:solidFill>
                  <a:schemeClr val="tx1"/>
                </a:solidFill>
                <a:latin typeface="Calibri" pitchFamily="34" charset="0"/>
              </a:rPr>
              <a:t>from</a:t>
            </a:r>
            <a:r>
              <a:rPr lang="de-DE" sz="32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3200" b="1" dirty="0" err="1">
                <a:solidFill>
                  <a:schemeClr val="tx1"/>
                </a:solidFill>
                <a:latin typeface="Calibri" pitchFamily="34" charset="0"/>
              </a:rPr>
              <a:t>the</a:t>
            </a:r>
            <a:r>
              <a:rPr lang="de-DE" sz="32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3200" b="1" dirty="0" err="1">
                <a:solidFill>
                  <a:schemeClr val="tx1"/>
                </a:solidFill>
                <a:latin typeface="Calibri" pitchFamily="34" charset="0"/>
              </a:rPr>
              <a:t>Burden</a:t>
            </a:r>
            <a:r>
              <a:rPr lang="de-DE" sz="3200" b="1" dirty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de-DE" sz="3200" b="1" dirty="0" err="1">
                <a:solidFill>
                  <a:schemeClr val="tx1"/>
                </a:solidFill>
                <a:latin typeface="Calibri" pitchFamily="34" charset="0"/>
              </a:rPr>
              <a:t>Expectancies</a:t>
            </a:r>
            <a:r>
              <a:rPr lang="de-DE" sz="3200" b="1" dirty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de-DE" sz="3200" b="1" dirty="0" err="1">
                <a:solidFill>
                  <a:schemeClr val="tx1"/>
                </a:solidFill>
                <a:latin typeface="Calibri" pitchFamily="34" charset="0"/>
              </a:rPr>
              <a:t>Perspectives</a:t>
            </a:r>
            <a:r>
              <a:rPr lang="de-DE" sz="32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3200" b="1" dirty="0" err="1">
                <a:solidFill>
                  <a:schemeClr val="tx1"/>
                </a:solidFill>
                <a:latin typeface="Calibri" pitchFamily="34" charset="0"/>
              </a:rPr>
              <a:t>of</a:t>
            </a:r>
            <a:r>
              <a:rPr lang="de-DE" sz="32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3200" b="1" dirty="0" err="1">
                <a:solidFill>
                  <a:schemeClr val="tx1"/>
                </a:solidFill>
                <a:latin typeface="Calibri" pitchFamily="34" charset="0"/>
              </a:rPr>
              <a:t>Addicted</a:t>
            </a:r>
            <a:r>
              <a:rPr lang="de-DE" sz="32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3200" b="1" dirty="0" err="1">
                <a:solidFill>
                  <a:schemeClr val="tx1"/>
                </a:solidFill>
                <a:latin typeface="Calibri" pitchFamily="34" charset="0"/>
              </a:rPr>
              <a:t>individuals</a:t>
            </a:r>
            <a:r>
              <a:rPr lang="de-DE" sz="3200" b="1" dirty="0">
                <a:solidFill>
                  <a:schemeClr val="tx1"/>
                </a:solidFill>
                <a:latin typeface="Calibri" pitchFamily="34" charset="0"/>
              </a:rPr>
              <a:t>‘ </a:t>
            </a:r>
            <a:r>
              <a:rPr lang="de-DE" sz="3200" b="1" dirty="0" err="1">
                <a:solidFill>
                  <a:schemeClr val="tx1"/>
                </a:solidFill>
                <a:latin typeface="Calibri" pitchFamily="34" charset="0"/>
              </a:rPr>
              <a:t>Significant</a:t>
            </a:r>
            <a:r>
              <a:rPr lang="de-DE" sz="32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3200" b="1" dirty="0" err="1">
                <a:solidFill>
                  <a:schemeClr val="tx1"/>
                </a:solidFill>
                <a:latin typeface="Calibri" pitchFamily="34" charset="0"/>
              </a:rPr>
              <a:t>others</a:t>
            </a:r>
            <a:r>
              <a:rPr lang="de-DE" sz="32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3200" b="1" dirty="0" err="1">
                <a:solidFill>
                  <a:schemeClr val="tx1"/>
                </a:solidFill>
                <a:latin typeface="Calibri" pitchFamily="34" charset="0"/>
              </a:rPr>
              <a:t>study</a:t>
            </a:r>
            <a:r>
              <a:rPr lang="de-DE" sz="3200" b="1" dirty="0">
                <a:solidFill>
                  <a:schemeClr val="tx1"/>
                </a:solidFill>
                <a:latin typeface="Calibri" pitchFamily="34" charset="0"/>
              </a:rPr>
              <a:t> (BEPAS)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627784" y="6228020"/>
            <a:ext cx="61206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>
                <a:latin typeface="Calibri" pitchFamily="34" charset="0"/>
              </a:rPr>
              <a:t>AFINet Conference 09.-11.11.2018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8C379C4-76CD-49F0-98C6-7C3DF9348A8A}"/>
              </a:ext>
            </a:extLst>
          </p:cNvPr>
          <p:cNvSpPr txBox="1"/>
          <p:nvPr/>
        </p:nvSpPr>
        <p:spPr>
          <a:xfrm>
            <a:off x="1903671" y="3202858"/>
            <a:ext cx="51845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Anja Bischof, Anna </a:t>
            </a:r>
            <a:r>
              <a:rPr lang="de-DE" dirty="0" err="1"/>
              <a:t>Ruijl</a:t>
            </a:r>
            <a:r>
              <a:rPr lang="de-DE" dirty="0"/>
              <a:t>, Johannes Berndt, Vanja Poels, Bettina Besser, Hans-Jürgen Rumpf, Gallus Bischof</a:t>
            </a:r>
          </a:p>
          <a:p>
            <a:pPr algn="ctr"/>
            <a:endParaRPr lang="de-DE" dirty="0"/>
          </a:p>
          <a:p>
            <a:pPr algn="ctr"/>
            <a:r>
              <a:rPr lang="de-DE" dirty="0"/>
              <a:t>University </a:t>
            </a:r>
            <a:r>
              <a:rPr lang="de-DE" dirty="0" err="1"/>
              <a:t>of</a:t>
            </a:r>
            <a:r>
              <a:rPr lang="de-DE" dirty="0"/>
              <a:t> Lübeck, </a:t>
            </a:r>
            <a:r>
              <a:rPr lang="de-DE" dirty="0" err="1"/>
              <a:t>Dpt</a:t>
            </a:r>
            <a:r>
              <a:rPr lang="de-DE" dirty="0"/>
              <a:t>.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Psychiatry</a:t>
            </a:r>
            <a:r>
              <a:rPr lang="de-DE" dirty="0"/>
              <a:t> and </a:t>
            </a:r>
            <a:r>
              <a:rPr lang="de-DE" dirty="0" err="1"/>
              <a:t>Psychotherapy</a:t>
            </a:r>
            <a:r>
              <a:rPr lang="de-DE" dirty="0"/>
              <a:t>, Research </a:t>
            </a:r>
            <a:r>
              <a:rPr lang="de-DE" dirty="0" err="1"/>
              <a:t>group</a:t>
            </a:r>
            <a:r>
              <a:rPr lang="de-DE" dirty="0"/>
              <a:t> S:TEP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B5C6FA7-8B19-49A7-AA64-79E93A16E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4923260"/>
            <a:ext cx="818612" cy="8186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CC8B14-445B-48FB-963D-54A3E25CDE6D}" type="slidenum">
              <a:rPr lang="de-DE" smtClean="0">
                <a:latin typeface="Calibri" pitchFamily="34" charset="0"/>
              </a:rPr>
              <a:pPr/>
              <a:t>10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6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SzPct val="100000"/>
              <a:buFont typeface="Wingdings" pitchFamily="2" charset="2"/>
              <a:buChar char="§"/>
            </a:pPr>
            <a:r>
              <a:rPr lang="de-DE" sz="2600" u="sng" dirty="0">
                <a:solidFill>
                  <a:schemeClr val="tx1"/>
                </a:solidFill>
                <a:latin typeface="Calibri" pitchFamily="34" charset="0"/>
              </a:rPr>
              <a:t>Deviant </a:t>
            </a:r>
            <a:r>
              <a:rPr lang="de-DE" sz="2600" u="sng" dirty="0" err="1">
                <a:solidFill>
                  <a:schemeClr val="tx1"/>
                </a:solidFill>
                <a:latin typeface="Calibri" pitchFamily="34" charset="0"/>
              </a:rPr>
              <a:t>behaviours</a:t>
            </a:r>
            <a:r>
              <a:rPr lang="de-DE" sz="2600" u="sng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2600" u="sng" dirty="0" err="1">
                <a:solidFill>
                  <a:schemeClr val="tx1"/>
                </a:solidFill>
                <a:latin typeface="Calibri" pitchFamily="34" charset="0"/>
              </a:rPr>
              <a:t>of</a:t>
            </a:r>
            <a:r>
              <a:rPr lang="de-DE" sz="2600" u="sng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2600" u="sng" dirty="0" err="1">
                <a:solidFill>
                  <a:schemeClr val="tx1"/>
                </a:solidFill>
                <a:latin typeface="Calibri" pitchFamily="34" charset="0"/>
              </a:rPr>
              <a:t>the</a:t>
            </a:r>
            <a:r>
              <a:rPr lang="de-DE" sz="2600" u="sng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2600" u="sng" dirty="0" err="1">
                <a:solidFill>
                  <a:schemeClr val="tx1"/>
                </a:solidFill>
                <a:latin typeface="Calibri" pitchFamily="34" charset="0"/>
              </a:rPr>
              <a:t>index</a:t>
            </a:r>
            <a:r>
              <a:rPr lang="de-DE" sz="2600" u="sng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2600" u="sng" dirty="0" err="1">
                <a:solidFill>
                  <a:schemeClr val="tx1"/>
                </a:solidFill>
                <a:latin typeface="Calibri" pitchFamily="34" charset="0"/>
              </a:rPr>
              <a:t>patient</a:t>
            </a:r>
            <a:endParaRPr lang="de-DE" sz="2600" u="sng" dirty="0">
              <a:solidFill>
                <a:schemeClr val="tx1"/>
              </a:solidFill>
              <a:latin typeface="Calibri" pitchFamily="34" charset="0"/>
            </a:endParaRPr>
          </a:p>
          <a:p>
            <a:pPr lvl="2">
              <a:buFont typeface="Wingdings" pitchFamily="2" charset="2"/>
              <a:buChar char="§"/>
            </a:pPr>
            <a:r>
              <a:rPr lang="de-DE" dirty="0">
                <a:latin typeface="Calibri" pitchFamily="34" charset="0"/>
              </a:rPr>
              <a:t>Arguments/</a:t>
            </a:r>
            <a:r>
              <a:rPr lang="de-DE" dirty="0" err="1">
                <a:latin typeface="Calibri" pitchFamily="34" charset="0"/>
              </a:rPr>
              <a:t>communication</a:t>
            </a:r>
            <a:endParaRPr lang="de-DE" dirty="0">
              <a:latin typeface="Calibri" pitchFamily="34" charset="0"/>
            </a:endParaRPr>
          </a:p>
          <a:p>
            <a:pPr lvl="2">
              <a:buFont typeface="Wingdings" pitchFamily="2" charset="2"/>
              <a:buChar char="§"/>
            </a:pPr>
            <a:r>
              <a:rPr lang="de-DE" dirty="0" err="1">
                <a:latin typeface="Calibri" pitchFamily="34" charset="0"/>
              </a:rPr>
              <a:t>Unreliability</a:t>
            </a:r>
            <a:endParaRPr lang="de-DE" dirty="0">
              <a:latin typeface="Calibri" pitchFamily="34" charset="0"/>
            </a:endParaRPr>
          </a:p>
          <a:p>
            <a:pPr lvl="2">
              <a:buFont typeface="Wingdings" pitchFamily="2" charset="2"/>
              <a:buChar char="§"/>
            </a:pPr>
            <a:r>
              <a:rPr lang="de-DE" dirty="0" err="1">
                <a:latin typeface="Calibri" pitchFamily="34" charset="0"/>
              </a:rPr>
              <a:t>Physical</a:t>
            </a:r>
            <a:r>
              <a:rPr lang="de-DE" dirty="0">
                <a:latin typeface="Calibri" pitchFamily="34" charset="0"/>
              </a:rPr>
              <a:t> </a:t>
            </a:r>
            <a:r>
              <a:rPr lang="de-DE" dirty="0" err="1">
                <a:latin typeface="Calibri" pitchFamily="34" charset="0"/>
              </a:rPr>
              <a:t>violence</a:t>
            </a:r>
            <a:endParaRPr lang="de-DE" dirty="0">
              <a:latin typeface="Calibri" pitchFamily="34" charset="0"/>
            </a:endParaRPr>
          </a:p>
          <a:p>
            <a:pPr lvl="2">
              <a:buFont typeface="Wingdings" pitchFamily="2" charset="2"/>
              <a:buChar char="§"/>
            </a:pPr>
            <a:r>
              <a:rPr lang="de-DE" dirty="0">
                <a:solidFill>
                  <a:srgbClr val="C00000"/>
                </a:solidFill>
                <a:latin typeface="Calibri" pitchFamily="34" charset="0"/>
              </a:rPr>
              <a:t>Verbal </a:t>
            </a:r>
            <a:r>
              <a:rPr lang="de-DE" dirty="0" err="1">
                <a:solidFill>
                  <a:srgbClr val="C00000"/>
                </a:solidFill>
                <a:latin typeface="Calibri" pitchFamily="34" charset="0"/>
              </a:rPr>
              <a:t>violence</a:t>
            </a:r>
            <a:r>
              <a:rPr lang="de-DE" dirty="0">
                <a:solidFill>
                  <a:srgbClr val="C00000"/>
                </a:solidFill>
                <a:latin typeface="Calibri" pitchFamily="34" charset="0"/>
              </a:rPr>
              <a:t>/</a:t>
            </a:r>
            <a:r>
              <a:rPr lang="de-DE" dirty="0" err="1">
                <a:solidFill>
                  <a:srgbClr val="C00000"/>
                </a:solidFill>
                <a:latin typeface="Calibri" pitchFamily="34" charset="0"/>
              </a:rPr>
              <a:t>aggression</a:t>
            </a:r>
            <a:endParaRPr lang="de-DE" dirty="0">
              <a:solidFill>
                <a:srgbClr val="C00000"/>
              </a:solidFill>
              <a:latin typeface="Calibri" pitchFamily="34" charset="0"/>
            </a:endParaRPr>
          </a:p>
          <a:p>
            <a:pPr lvl="2">
              <a:buFont typeface="Wingdings" pitchFamily="2" charset="2"/>
              <a:buChar char="§"/>
            </a:pPr>
            <a:r>
              <a:rPr lang="de-DE" dirty="0" err="1">
                <a:solidFill>
                  <a:srgbClr val="C00000"/>
                </a:solidFill>
                <a:latin typeface="Calibri" pitchFamily="34" charset="0"/>
              </a:rPr>
              <a:t>Threats</a:t>
            </a:r>
            <a:endParaRPr lang="de-DE" dirty="0">
              <a:solidFill>
                <a:srgbClr val="C00000"/>
              </a:solidFill>
              <a:latin typeface="Calibri" pitchFamily="34" charset="0"/>
            </a:endParaRPr>
          </a:p>
          <a:p>
            <a:pPr lvl="2">
              <a:buFont typeface="Wingdings" pitchFamily="2" charset="2"/>
              <a:buChar char="§"/>
            </a:pPr>
            <a:r>
              <a:rPr lang="de-DE" dirty="0">
                <a:solidFill>
                  <a:srgbClr val="C00000"/>
                </a:solidFill>
                <a:latin typeface="Calibri" pitchFamily="34" charset="0"/>
              </a:rPr>
              <a:t>Emotional </a:t>
            </a:r>
            <a:r>
              <a:rPr lang="de-DE" dirty="0" err="1">
                <a:solidFill>
                  <a:srgbClr val="C00000"/>
                </a:solidFill>
                <a:latin typeface="Calibri" pitchFamily="34" charset="0"/>
              </a:rPr>
              <a:t>unpredictability</a:t>
            </a:r>
            <a:endParaRPr lang="de-DE" dirty="0">
              <a:solidFill>
                <a:srgbClr val="C00000"/>
              </a:solidFill>
              <a:latin typeface="Calibri" pitchFamily="34" charset="0"/>
            </a:endParaRPr>
          </a:p>
          <a:p>
            <a:pPr lvl="2">
              <a:buFont typeface="Wingdings" pitchFamily="2" charset="2"/>
              <a:buChar char="§"/>
            </a:pPr>
            <a:r>
              <a:rPr lang="de-DE" dirty="0">
                <a:solidFill>
                  <a:srgbClr val="00B050"/>
                </a:solidFill>
                <a:latin typeface="Calibri" pitchFamily="34" charset="0"/>
              </a:rPr>
              <a:t>Financial </a:t>
            </a:r>
            <a:r>
              <a:rPr lang="de-DE" dirty="0" err="1">
                <a:solidFill>
                  <a:srgbClr val="00B050"/>
                </a:solidFill>
                <a:latin typeface="Calibri" pitchFamily="34" charset="0"/>
              </a:rPr>
              <a:t>aspects</a:t>
            </a:r>
            <a:endParaRPr lang="de-DE" dirty="0">
              <a:solidFill>
                <a:srgbClr val="00B050"/>
              </a:solidFill>
              <a:latin typeface="Calibri" pitchFamily="34" charset="0"/>
            </a:endParaRPr>
          </a:p>
          <a:p>
            <a:pPr lvl="2">
              <a:spcAft>
                <a:spcPts val="600"/>
              </a:spcAft>
              <a:buFont typeface="Wingdings" pitchFamily="2" charset="2"/>
              <a:buChar char="§"/>
            </a:pPr>
            <a:r>
              <a:rPr lang="de-DE" dirty="0" err="1">
                <a:solidFill>
                  <a:srgbClr val="00B050"/>
                </a:solidFill>
                <a:latin typeface="Calibri" pitchFamily="34" charset="0"/>
              </a:rPr>
              <a:t>Withdrawal</a:t>
            </a:r>
            <a:r>
              <a:rPr lang="de-DE" dirty="0">
                <a:solidFill>
                  <a:srgbClr val="00B050"/>
                </a:solidFill>
                <a:latin typeface="Calibri" pitchFamily="34" charset="0"/>
              </a:rPr>
              <a:t> and </a:t>
            </a:r>
            <a:r>
              <a:rPr lang="de-DE" dirty="0" err="1">
                <a:solidFill>
                  <a:srgbClr val="00B050"/>
                </a:solidFill>
                <a:latin typeface="Calibri" pitchFamily="34" charset="0"/>
              </a:rPr>
              <a:t>theft</a:t>
            </a:r>
            <a:r>
              <a:rPr lang="de-DE" dirty="0">
                <a:solidFill>
                  <a:srgbClr val="00B050"/>
                </a:solidFill>
                <a:latin typeface="Calibri" pitchFamily="34" charset="0"/>
              </a:rPr>
              <a:t>/Betrug</a:t>
            </a:r>
          </a:p>
          <a:p>
            <a:pPr>
              <a:buSzPct val="100000"/>
              <a:buFont typeface="Wingdings" pitchFamily="2" charset="2"/>
              <a:buChar char="§"/>
            </a:pPr>
            <a:r>
              <a:rPr lang="de-DE" sz="2600" u="sng" dirty="0">
                <a:solidFill>
                  <a:schemeClr val="tx1"/>
                </a:solidFill>
                <a:latin typeface="Calibri" pitchFamily="34" charset="0"/>
              </a:rPr>
              <a:t>Familial and social </a:t>
            </a:r>
            <a:r>
              <a:rPr lang="de-DE" sz="2600" u="sng" dirty="0" err="1">
                <a:solidFill>
                  <a:schemeClr val="tx1"/>
                </a:solidFill>
                <a:latin typeface="Calibri" pitchFamily="34" charset="0"/>
              </a:rPr>
              <a:t>strains</a:t>
            </a:r>
            <a:endParaRPr lang="de-DE" sz="2600" u="sng" dirty="0">
              <a:solidFill>
                <a:schemeClr val="tx1"/>
              </a:solidFill>
              <a:latin typeface="Calibri" pitchFamily="34" charset="0"/>
            </a:endParaRPr>
          </a:p>
          <a:p>
            <a:pPr lvl="2">
              <a:buFont typeface="Wingdings" pitchFamily="2" charset="2"/>
              <a:buChar char="§"/>
            </a:pPr>
            <a:r>
              <a:rPr lang="de-DE" dirty="0" err="1">
                <a:solidFill>
                  <a:srgbClr val="C00000"/>
                </a:solidFill>
                <a:latin typeface="Calibri" pitchFamily="34" charset="0"/>
              </a:rPr>
              <a:t>Social</a:t>
            </a:r>
            <a:r>
              <a:rPr lang="de-DE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de-DE" dirty="0" err="1">
                <a:solidFill>
                  <a:srgbClr val="C00000"/>
                </a:solidFill>
                <a:latin typeface="Calibri" pitchFamily="34" charset="0"/>
              </a:rPr>
              <a:t>life</a:t>
            </a:r>
            <a:endParaRPr lang="de-DE" dirty="0">
              <a:solidFill>
                <a:srgbClr val="C00000"/>
              </a:solidFill>
              <a:latin typeface="Calibri" pitchFamily="34" charset="0"/>
            </a:endParaRPr>
          </a:p>
          <a:p>
            <a:pPr lvl="2">
              <a:buFont typeface="Wingdings" pitchFamily="2" charset="2"/>
              <a:buChar char="§"/>
            </a:pPr>
            <a:r>
              <a:rPr lang="de-DE" dirty="0">
                <a:solidFill>
                  <a:srgbClr val="00B050"/>
                </a:solidFill>
                <a:latin typeface="Calibri" pitchFamily="34" charset="0"/>
              </a:rPr>
              <a:t>Work </a:t>
            </a:r>
            <a:r>
              <a:rPr lang="de-DE" dirty="0" err="1">
                <a:solidFill>
                  <a:srgbClr val="00B050"/>
                </a:solidFill>
                <a:latin typeface="Calibri" pitchFamily="34" charset="0"/>
              </a:rPr>
              <a:t>life</a:t>
            </a:r>
            <a:endParaRPr lang="de-DE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10" name="Rechteckige Legende 9"/>
          <p:cNvSpPr/>
          <p:nvPr/>
        </p:nvSpPr>
        <p:spPr>
          <a:xfrm>
            <a:off x="3779912" y="2780928"/>
            <a:ext cx="5184576" cy="2304256"/>
          </a:xfrm>
          <a:prstGeom prst="wedgeRectCallout">
            <a:avLst>
              <a:gd name="adj1" fmla="val -54352"/>
              <a:gd name="adj2" fmla="val -2160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spcBef>
                <a:spcPts val="300"/>
              </a:spcBef>
            </a:pPr>
            <a:endParaRPr lang="de-DE" sz="2000" dirty="0">
              <a:solidFill>
                <a:schemeClr val="tx1"/>
              </a:solidFill>
              <a:latin typeface="Calibri" pitchFamily="34" charset="0"/>
            </a:endParaRPr>
          </a:p>
          <a:p>
            <a:pPr lvl="1">
              <a:spcBef>
                <a:spcPts val="300"/>
              </a:spcBef>
            </a:pP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„He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insulted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me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 in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the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worst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way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humiliated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me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torned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away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my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blanket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. (…) I was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scared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. I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really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 was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scared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. Like I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said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, he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behaved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 like a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monster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.“</a:t>
            </a:r>
          </a:p>
          <a:p>
            <a:pPr lvl="1"/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(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Wife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of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 an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alcohol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dependent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)</a:t>
            </a:r>
            <a:r>
              <a:rPr lang="de-DE" sz="1600" dirty="0">
                <a:latin typeface="Calibri" pitchFamily="34" charset="0"/>
              </a:rPr>
              <a:t>Mannes).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BA30884-F876-4B8C-B8BE-A7AA6AA4D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Strains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CC8B14-445B-48FB-963D-54A3E25CDE6D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u="sng" dirty="0" err="1">
                <a:solidFill>
                  <a:schemeClr val="tx1"/>
                </a:solidFill>
                <a:latin typeface="Calibri" pitchFamily="34" charset="0"/>
              </a:rPr>
              <a:t>Affectiv-cognitive</a:t>
            </a:r>
            <a:r>
              <a:rPr lang="de-DE" u="sng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u="sng" dirty="0" err="1">
                <a:solidFill>
                  <a:schemeClr val="tx1"/>
                </a:solidFill>
                <a:latin typeface="Calibri" pitchFamily="34" charset="0"/>
              </a:rPr>
              <a:t>strains</a:t>
            </a:r>
            <a:endParaRPr lang="de-DE" u="sng" dirty="0">
              <a:solidFill>
                <a:schemeClr val="tx1"/>
              </a:solidFill>
              <a:latin typeface="Calibri" pitchFamily="34" charset="0"/>
            </a:endParaRPr>
          </a:p>
          <a:p>
            <a:pPr lvl="3"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sz="2100" dirty="0" err="1">
                <a:solidFill>
                  <a:srgbClr val="C00000"/>
                </a:solidFill>
                <a:latin typeface="Calibri" pitchFamily="34" charset="0"/>
              </a:rPr>
              <a:t>Shame</a:t>
            </a:r>
            <a:r>
              <a:rPr lang="de-DE" sz="2100" dirty="0">
                <a:solidFill>
                  <a:srgbClr val="C00000"/>
                </a:solidFill>
                <a:latin typeface="Calibri" pitchFamily="34" charset="0"/>
              </a:rPr>
              <a:t>/</a:t>
            </a:r>
            <a:r>
              <a:rPr lang="de-DE" sz="2100" dirty="0" err="1">
                <a:solidFill>
                  <a:srgbClr val="C00000"/>
                </a:solidFill>
                <a:latin typeface="Calibri" pitchFamily="34" charset="0"/>
              </a:rPr>
              <a:t>stigmatization</a:t>
            </a:r>
            <a:endParaRPr lang="de-DE" sz="2100" dirty="0">
              <a:solidFill>
                <a:srgbClr val="C00000"/>
              </a:solidFill>
              <a:latin typeface="Calibri" pitchFamily="34" charset="0"/>
            </a:endParaRPr>
          </a:p>
          <a:p>
            <a:pPr lvl="3"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sz="2100" dirty="0" err="1">
                <a:solidFill>
                  <a:srgbClr val="C00000"/>
                </a:solidFill>
                <a:latin typeface="Calibri" pitchFamily="34" charset="0"/>
              </a:rPr>
              <a:t>Sadness</a:t>
            </a:r>
            <a:endParaRPr lang="de-DE" sz="2100" dirty="0">
              <a:solidFill>
                <a:srgbClr val="C00000"/>
              </a:solidFill>
              <a:latin typeface="Calibri" pitchFamily="34" charset="0"/>
            </a:endParaRPr>
          </a:p>
          <a:p>
            <a:pPr lvl="3"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sz="2100" dirty="0" err="1">
                <a:solidFill>
                  <a:srgbClr val="C00000"/>
                </a:solidFill>
                <a:latin typeface="Calibri" pitchFamily="34" charset="0"/>
              </a:rPr>
              <a:t>Worries</a:t>
            </a:r>
            <a:r>
              <a:rPr lang="de-DE" sz="2100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de-DE" sz="2100" dirty="0" err="1">
                <a:solidFill>
                  <a:srgbClr val="C00000"/>
                </a:solidFill>
                <a:latin typeface="Calibri" pitchFamily="34" charset="0"/>
              </a:rPr>
              <a:t>about</a:t>
            </a:r>
            <a:r>
              <a:rPr lang="de-DE" sz="2100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de-DE" sz="2100" dirty="0" err="1">
                <a:solidFill>
                  <a:srgbClr val="C00000"/>
                </a:solidFill>
                <a:latin typeface="Calibri" pitchFamily="34" charset="0"/>
              </a:rPr>
              <a:t>the</a:t>
            </a:r>
            <a:r>
              <a:rPr lang="de-DE" sz="2100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de-DE" sz="2100" dirty="0" err="1">
                <a:solidFill>
                  <a:srgbClr val="C00000"/>
                </a:solidFill>
                <a:latin typeface="Calibri" pitchFamily="34" charset="0"/>
              </a:rPr>
              <a:t>health</a:t>
            </a:r>
            <a:r>
              <a:rPr lang="de-DE" sz="2100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de-DE" sz="2100" dirty="0" err="1">
                <a:solidFill>
                  <a:srgbClr val="C00000"/>
                </a:solidFill>
                <a:latin typeface="Calibri" pitchFamily="34" charset="0"/>
              </a:rPr>
              <a:t>of</a:t>
            </a:r>
            <a:r>
              <a:rPr lang="de-DE" sz="2100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de-DE" sz="2100" dirty="0" err="1">
                <a:solidFill>
                  <a:srgbClr val="C00000"/>
                </a:solidFill>
                <a:latin typeface="Calibri" pitchFamily="34" charset="0"/>
              </a:rPr>
              <a:t>the</a:t>
            </a:r>
            <a:r>
              <a:rPr lang="de-DE" sz="2100" dirty="0">
                <a:solidFill>
                  <a:srgbClr val="C00000"/>
                </a:solidFill>
                <a:latin typeface="Calibri" pitchFamily="34" charset="0"/>
              </a:rPr>
              <a:t> IP</a:t>
            </a:r>
          </a:p>
          <a:p>
            <a:pPr lvl="3"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sz="2100" dirty="0">
                <a:solidFill>
                  <a:srgbClr val="C00000"/>
                </a:solidFill>
                <a:latin typeface="Calibri" pitchFamily="34" charset="0"/>
              </a:rPr>
              <a:t>Alienation</a:t>
            </a:r>
          </a:p>
          <a:p>
            <a:pPr lvl="3"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sz="2100" dirty="0">
                <a:solidFill>
                  <a:srgbClr val="00B050"/>
                </a:solidFill>
                <a:latin typeface="Calibri" pitchFamily="34" charset="0"/>
              </a:rPr>
              <a:t>Existential </a:t>
            </a:r>
            <a:r>
              <a:rPr lang="de-DE" sz="2100" dirty="0" err="1">
                <a:solidFill>
                  <a:srgbClr val="00B050"/>
                </a:solidFill>
                <a:latin typeface="Calibri" pitchFamily="34" charset="0"/>
              </a:rPr>
              <a:t>fears</a:t>
            </a:r>
            <a:r>
              <a:rPr lang="de-DE" sz="2100" dirty="0">
                <a:solidFill>
                  <a:srgbClr val="00B050"/>
                </a:solidFill>
                <a:latin typeface="Calibri" pitchFamily="34" charset="0"/>
              </a:rPr>
              <a:t>, </a:t>
            </a:r>
            <a:r>
              <a:rPr lang="de-DE" sz="2100" dirty="0" err="1">
                <a:solidFill>
                  <a:srgbClr val="00B050"/>
                </a:solidFill>
                <a:latin typeface="Calibri" pitchFamily="34" charset="0"/>
              </a:rPr>
              <a:t>worries</a:t>
            </a:r>
            <a:r>
              <a:rPr lang="de-DE" sz="2100" dirty="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de-DE" sz="2100" dirty="0" err="1">
                <a:solidFill>
                  <a:srgbClr val="00B050"/>
                </a:solidFill>
                <a:latin typeface="Calibri" pitchFamily="34" charset="0"/>
              </a:rPr>
              <a:t>about</a:t>
            </a:r>
            <a:r>
              <a:rPr lang="de-DE" sz="2100" dirty="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de-DE" sz="2100" dirty="0" err="1">
                <a:solidFill>
                  <a:srgbClr val="00B050"/>
                </a:solidFill>
                <a:latin typeface="Calibri" pitchFamily="34" charset="0"/>
              </a:rPr>
              <a:t>future</a:t>
            </a:r>
            <a:r>
              <a:rPr lang="de-DE" sz="2100" dirty="0">
                <a:solidFill>
                  <a:srgbClr val="00B050"/>
                </a:solidFill>
                <a:latin typeface="Calibri" pitchFamily="34" charset="0"/>
              </a:rPr>
              <a:t> and </a:t>
            </a:r>
            <a:r>
              <a:rPr lang="de-DE" sz="2100" dirty="0" err="1">
                <a:solidFill>
                  <a:srgbClr val="00B050"/>
                </a:solidFill>
                <a:latin typeface="Calibri" pitchFamily="34" charset="0"/>
              </a:rPr>
              <a:t>relapse</a:t>
            </a:r>
            <a:endParaRPr lang="de-DE" sz="2100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  <a:p>
            <a:r>
              <a:rPr lang="de-DE" u="sng" dirty="0">
                <a:solidFill>
                  <a:schemeClr val="tx1"/>
                </a:solidFill>
                <a:latin typeface="Calibri" pitchFamily="34" charset="0"/>
              </a:rPr>
              <a:t>Psycho-</a:t>
            </a:r>
            <a:r>
              <a:rPr lang="de-DE" u="sng" dirty="0" err="1">
                <a:solidFill>
                  <a:schemeClr val="tx1"/>
                </a:solidFill>
                <a:latin typeface="Calibri" pitchFamily="34" charset="0"/>
              </a:rPr>
              <a:t>somatic</a:t>
            </a:r>
            <a:r>
              <a:rPr lang="de-DE" u="sng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u="sng" dirty="0" err="1">
                <a:solidFill>
                  <a:schemeClr val="tx1"/>
                </a:solidFill>
                <a:latin typeface="Calibri" pitchFamily="34" charset="0"/>
              </a:rPr>
              <a:t>strains</a:t>
            </a:r>
            <a:endParaRPr lang="de-DE" u="sng" dirty="0">
              <a:solidFill>
                <a:schemeClr val="tx1"/>
              </a:solidFill>
              <a:latin typeface="Calibri" pitchFamily="34" charset="0"/>
            </a:endParaRPr>
          </a:p>
          <a:p>
            <a:pPr lvl="3"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sz="2100" dirty="0">
                <a:solidFill>
                  <a:schemeClr val="tx1"/>
                </a:solidFill>
                <a:latin typeface="Calibri" pitchFamily="34" charset="0"/>
              </a:rPr>
              <a:t>Stress/</a:t>
            </a:r>
            <a:r>
              <a:rPr lang="de-DE" sz="2100" dirty="0" err="1">
                <a:solidFill>
                  <a:schemeClr val="tx1"/>
                </a:solidFill>
                <a:latin typeface="Calibri" pitchFamily="34" charset="0"/>
              </a:rPr>
              <a:t>overload</a:t>
            </a:r>
            <a:endParaRPr lang="de-DE" sz="2100" dirty="0">
              <a:solidFill>
                <a:schemeClr val="tx1"/>
              </a:solidFill>
              <a:latin typeface="Calibri" pitchFamily="34" charset="0"/>
            </a:endParaRPr>
          </a:p>
          <a:p>
            <a:pPr lvl="3"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sz="2100" dirty="0" err="1">
                <a:solidFill>
                  <a:schemeClr val="tx1"/>
                </a:solidFill>
                <a:latin typeface="Calibri" pitchFamily="34" charset="0"/>
              </a:rPr>
              <a:t>Sleeping</a:t>
            </a:r>
            <a:r>
              <a:rPr lang="de-DE" sz="21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2100" dirty="0" err="1">
                <a:solidFill>
                  <a:schemeClr val="tx1"/>
                </a:solidFill>
                <a:latin typeface="Calibri" pitchFamily="34" charset="0"/>
              </a:rPr>
              <a:t>problems</a:t>
            </a:r>
            <a:r>
              <a:rPr lang="de-DE" sz="2100" dirty="0">
                <a:solidFill>
                  <a:schemeClr val="tx1"/>
                </a:solidFill>
                <a:latin typeface="Calibri" pitchFamily="34" charset="0"/>
              </a:rPr>
              <a:t> </a:t>
            </a:r>
          </a:p>
          <a:p>
            <a:pPr lvl="3"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sz="2100" dirty="0">
                <a:solidFill>
                  <a:schemeClr val="tx1"/>
                </a:solidFill>
                <a:latin typeface="Calibri" pitchFamily="34" charset="0"/>
              </a:rPr>
              <a:t>Depression</a:t>
            </a:r>
          </a:p>
          <a:p>
            <a:endParaRPr lang="de-DE" dirty="0"/>
          </a:p>
        </p:txBody>
      </p:sp>
      <p:sp>
        <p:nvSpPr>
          <p:cNvPr id="5" name="Rechteckige Legende 4"/>
          <p:cNvSpPr/>
          <p:nvPr/>
        </p:nvSpPr>
        <p:spPr>
          <a:xfrm>
            <a:off x="4210872" y="3068960"/>
            <a:ext cx="4320480" cy="2664296"/>
          </a:xfrm>
          <a:prstGeom prst="wedgeRectCallout">
            <a:avLst>
              <a:gd name="adj1" fmla="val -56517"/>
              <a:gd name="adj2" fmla="val -22584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„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Of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course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the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pressure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: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Is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everything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falling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 apart?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What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 I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have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built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 in 40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years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? (…)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My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financial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security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especially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for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the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older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age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?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It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wasn‘t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guaranteed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until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our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contract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2000" i="1" dirty="0">
                <a:solidFill>
                  <a:schemeClr val="tx1"/>
                </a:solidFill>
                <a:latin typeface="Calibri" pitchFamily="34" charset="0"/>
              </a:rPr>
              <a:t>(</a:t>
            </a:r>
            <a:r>
              <a:rPr lang="de-DE" sz="2000" i="1" dirty="0" err="1">
                <a:solidFill>
                  <a:schemeClr val="tx1"/>
                </a:solidFill>
                <a:latin typeface="Calibri" pitchFamily="34" charset="0"/>
              </a:rPr>
              <a:t>separation</a:t>
            </a:r>
            <a:r>
              <a:rPr lang="de-DE" sz="2000" i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2000" i="1" dirty="0" err="1">
                <a:solidFill>
                  <a:schemeClr val="tx1"/>
                </a:solidFill>
                <a:latin typeface="Calibri" pitchFamily="34" charset="0"/>
              </a:rPr>
              <a:t>of</a:t>
            </a:r>
            <a:r>
              <a:rPr lang="de-DE" sz="2000" i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2000" i="1" dirty="0" err="1">
                <a:solidFill>
                  <a:schemeClr val="tx1"/>
                </a:solidFill>
                <a:latin typeface="Calibri" pitchFamily="34" charset="0"/>
              </a:rPr>
              <a:t>properties</a:t>
            </a:r>
            <a:r>
              <a:rPr lang="de-DE" sz="2000" i="1" dirty="0">
                <a:solidFill>
                  <a:schemeClr val="tx1"/>
                </a:solidFill>
                <a:latin typeface="Calibri" pitchFamily="34" charset="0"/>
              </a:rPr>
              <a:t>)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.“</a:t>
            </a:r>
          </a:p>
          <a:p>
            <a:pPr lvl="1"/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(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Husband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of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 a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pathological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gambler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). 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35FC509-C71F-4F67-9079-A6E2BD9AA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Strains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CC8B14-445B-48FB-963D-54A3E25CDE6D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09120"/>
          </a:xfrm>
        </p:spPr>
        <p:txBody>
          <a:bodyPr>
            <a:normAutofit/>
          </a:bodyPr>
          <a:lstStyle/>
          <a:p>
            <a:endParaRPr lang="de-DE" sz="2400" b="1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spcAft>
                <a:spcPts val="600"/>
              </a:spcAft>
            </a:pPr>
            <a:r>
              <a:rPr lang="de-DE" u="sng" dirty="0" err="1">
                <a:solidFill>
                  <a:schemeClr val="tx1"/>
                </a:solidFill>
                <a:latin typeface="Calibri" pitchFamily="34" charset="0"/>
              </a:rPr>
              <a:t>Influence</a:t>
            </a:r>
            <a:r>
              <a:rPr lang="de-DE" u="sng" dirty="0">
                <a:solidFill>
                  <a:schemeClr val="tx1"/>
                </a:solidFill>
                <a:latin typeface="Calibri" pitchFamily="34" charset="0"/>
              </a:rPr>
              <a:t>/Control</a:t>
            </a:r>
            <a:r>
              <a:rPr lang="de-DE" dirty="0">
                <a:solidFill>
                  <a:schemeClr val="tx1"/>
                </a:solidFill>
                <a:latin typeface="Calibri" pitchFamily="34" charset="0"/>
              </a:rPr>
              <a:t>: </a:t>
            </a:r>
            <a:r>
              <a:rPr lang="de-DE" sz="2600" dirty="0">
                <a:solidFill>
                  <a:srgbClr val="C00000"/>
                </a:solidFill>
                <a:latin typeface="Calibri" pitchFamily="34" charset="0"/>
              </a:rPr>
              <a:t>More </a:t>
            </a:r>
            <a:r>
              <a:rPr lang="de-DE" sz="2600" dirty="0" err="1">
                <a:solidFill>
                  <a:srgbClr val="C00000"/>
                </a:solidFill>
                <a:latin typeface="Calibri" pitchFamily="34" charset="0"/>
              </a:rPr>
              <a:t>often</a:t>
            </a:r>
            <a:r>
              <a:rPr lang="de-DE" sz="2600" dirty="0">
                <a:solidFill>
                  <a:srgbClr val="C00000"/>
                </a:solidFill>
                <a:latin typeface="Calibri" pitchFamily="34" charset="0"/>
              </a:rPr>
              <a:t> in FMs </a:t>
            </a:r>
            <a:r>
              <a:rPr lang="de-DE" sz="2600" dirty="0" err="1">
                <a:solidFill>
                  <a:srgbClr val="C00000"/>
                </a:solidFill>
                <a:latin typeface="Calibri" pitchFamily="34" charset="0"/>
              </a:rPr>
              <a:t>of</a:t>
            </a:r>
            <a:r>
              <a:rPr lang="de-DE" sz="2600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de-DE" sz="2600" dirty="0" err="1">
                <a:solidFill>
                  <a:srgbClr val="C00000"/>
                </a:solidFill>
                <a:latin typeface="Calibri" pitchFamily="34" charset="0"/>
              </a:rPr>
              <a:t>pathological</a:t>
            </a:r>
            <a:r>
              <a:rPr lang="de-DE" sz="2600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de-DE" sz="2600" dirty="0" err="1">
                <a:solidFill>
                  <a:srgbClr val="C00000"/>
                </a:solidFill>
                <a:latin typeface="Calibri" pitchFamily="34" charset="0"/>
              </a:rPr>
              <a:t>gamblers</a:t>
            </a:r>
            <a:endParaRPr lang="de-DE" sz="2600" dirty="0">
              <a:solidFill>
                <a:srgbClr val="C00000"/>
              </a:solidFill>
              <a:latin typeface="Calibri" pitchFamily="34" charset="0"/>
            </a:endParaRPr>
          </a:p>
          <a:p>
            <a:pPr>
              <a:spcAft>
                <a:spcPts val="600"/>
              </a:spcAft>
            </a:pPr>
            <a:endParaRPr lang="de-DE" sz="2600" dirty="0">
              <a:solidFill>
                <a:srgbClr val="00B050"/>
              </a:solidFill>
              <a:latin typeface="Calibri" pitchFamily="34" charset="0"/>
            </a:endParaRPr>
          </a:p>
          <a:p>
            <a:pPr>
              <a:spcAft>
                <a:spcPts val="600"/>
              </a:spcAft>
            </a:pPr>
            <a:r>
              <a:rPr lang="de-DE" u="sng" dirty="0">
                <a:solidFill>
                  <a:schemeClr val="tx1"/>
                </a:solidFill>
                <a:latin typeface="Calibri" pitchFamily="34" charset="0"/>
              </a:rPr>
              <a:t>Setting </a:t>
            </a:r>
            <a:r>
              <a:rPr lang="de-DE" u="sng" dirty="0" err="1">
                <a:solidFill>
                  <a:schemeClr val="tx1"/>
                </a:solidFill>
                <a:latin typeface="Calibri" pitchFamily="34" charset="0"/>
              </a:rPr>
              <a:t>boundaries</a:t>
            </a:r>
            <a:endParaRPr lang="de-DE" u="sng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spcAft>
                <a:spcPts val="600"/>
              </a:spcAft>
            </a:pPr>
            <a:r>
              <a:rPr lang="de-DE" u="sng" dirty="0" err="1">
                <a:latin typeface="Calibri" pitchFamily="34" charset="0"/>
              </a:rPr>
              <a:t>Tolerance</a:t>
            </a:r>
            <a:r>
              <a:rPr lang="de-DE" u="sng" dirty="0">
                <a:latin typeface="Calibri" pitchFamily="34" charset="0"/>
              </a:rPr>
              <a:t>/</a:t>
            </a:r>
            <a:r>
              <a:rPr lang="de-DE" u="sng" dirty="0" err="1">
                <a:latin typeface="Calibri" pitchFamily="34" charset="0"/>
              </a:rPr>
              <a:t>Enduring</a:t>
            </a:r>
            <a:endParaRPr lang="de-DE" u="sng" dirty="0">
              <a:latin typeface="Calibri" pitchFamily="34" charset="0"/>
            </a:endParaRPr>
          </a:p>
          <a:p>
            <a:pPr>
              <a:spcAft>
                <a:spcPts val="600"/>
              </a:spcAft>
            </a:pPr>
            <a:r>
              <a:rPr lang="de-DE" u="sng" dirty="0" err="1">
                <a:solidFill>
                  <a:schemeClr val="tx1"/>
                </a:solidFill>
                <a:latin typeface="Calibri" pitchFamily="34" charset="0"/>
              </a:rPr>
              <a:t>Creating</a:t>
            </a:r>
            <a:r>
              <a:rPr lang="de-DE" u="sng" dirty="0">
                <a:solidFill>
                  <a:schemeClr val="tx1"/>
                </a:solidFill>
                <a:latin typeface="Calibri" pitchFamily="34" charset="0"/>
              </a:rPr>
              <a:t> a </a:t>
            </a:r>
            <a:r>
              <a:rPr lang="de-DE" u="sng" dirty="0" err="1">
                <a:solidFill>
                  <a:schemeClr val="tx1"/>
                </a:solidFill>
                <a:latin typeface="Calibri" pitchFamily="34" charset="0"/>
              </a:rPr>
              <a:t>taboo</a:t>
            </a:r>
            <a:endParaRPr lang="de-DE" u="sng" dirty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de-DE" u="sng" dirty="0">
                <a:latin typeface="Calibri" pitchFamily="34" charset="0"/>
              </a:rPr>
              <a:t>Meta-</a:t>
            </a:r>
            <a:r>
              <a:rPr lang="de-DE" u="sng" dirty="0" err="1">
                <a:latin typeface="Calibri" pitchFamily="34" charset="0"/>
              </a:rPr>
              <a:t>strategies</a:t>
            </a:r>
            <a:endParaRPr lang="de-DE" sz="2600" dirty="0">
              <a:solidFill>
                <a:srgbClr val="002060"/>
              </a:solidFill>
              <a:latin typeface="Calibri" pitchFamily="34" charset="0"/>
            </a:endParaRPr>
          </a:p>
          <a:p>
            <a:endParaRPr lang="de-DE" dirty="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FCCBFE25-A088-43EB-AEC6-9BE1F3572284}"/>
              </a:ext>
            </a:extLst>
          </p:cNvPr>
          <p:cNvGrpSpPr/>
          <p:nvPr/>
        </p:nvGrpSpPr>
        <p:grpSpPr>
          <a:xfrm>
            <a:off x="4499992" y="4077072"/>
            <a:ext cx="4392488" cy="984885"/>
            <a:chOff x="3995936" y="3164195"/>
            <a:chExt cx="4392488" cy="984885"/>
          </a:xfrm>
        </p:grpSpPr>
        <p:sp>
          <p:nvSpPr>
            <p:cNvPr id="8" name="Textfeld 7"/>
            <p:cNvSpPr txBox="1"/>
            <p:nvPr/>
          </p:nvSpPr>
          <p:spPr>
            <a:xfrm>
              <a:off x="4860032" y="3164195"/>
              <a:ext cx="3528392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/>
              <a:r>
                <a:rPr lang="de-DE" sz="2000" dirty="0">
                  <a:solidFill>
                    <a:srgbClr val="C00000"/>
                  </a:solidFill>
                  <a:latin typeface="Calibri" pitchFamily="34" charset="0"/>
                </a:rPr>
                <a:t>More </a:t>
              </a:r>
              <a:r>
                <a:rPr lang="de-DE" sz="2000" dirty="0" err="1">
                  <a:solidFill>
                    <a:srgbClr val="C00000"/>
                  </a:solidFill>
                  <a:latin typeface="Calibri" pitchFamily="34" charset="0"/>
                </a:rPr>
                <a:t>often</a:t>
              </a:r>
              <a:r>
                <a:rPr lang="de-DE" sz="2000" dirty="0">
                  <a:solidFill>
                    <a:srgbClr val="C00000"/>
                  </a:solidFill>
                  <a:latin typeface="Calibri" pitchFamily="34" charset="0"/>
                </a:rPr>
                <a:t> </a:t>
              </a:r>
              <a:r>
                <a:rPr lang="de-DE" sz="2000" dirty="0" err="1">
                  <a:solidFill>
                    <a:srgbClr val="C00000"/>
                  </a:solidFill>
                  <a:latin typeface="Calibri" pitchFamily="34" charset="0"/>
                </a:rPr>
                <a:t>reported</a:t>
              </a:r>
              <a:r>
                <a:rPr lang="de-DE" sz="2000" dirty="0">
                  <a:solidFill>
                    <a:srgbClr val="C00000"/>
                  </a:solidFill>
                  <a:latin typeface="Calibri" pitchFamily="34" charset="0"/>
                </a:rPr>
                <a:t> </a:t>
              </a:r>
              <a:r>
                <a:rPr lang="de-DE" sz="2000" dirty="0" err="1">
                  <a:solidFill>
                    <a:srgbClr val="C00000"/>
                  </a:solidFill>
                  <a:latin typeface="Calibri" pitchFamily="34" charset="0"/>
                </a:rPr>
                <a:t>by</a:t>
              </a:r>
              <a:r>
                <a:rPr lang="de-DE" sz="2000" dirty="0">
                  <a:solidFill>
                    <a:srgbClr val="C00000"/>
                  </a:solidFill>
                  <a:latin typeface="Calibri" pitchFamily="34" charset="0"/>
                </a:rPr>
                <a:t> FMs </a:t>
              </a:r>
              <a:r>
                <a:rPr lang="de-DE" sz="2000" dirty="0" err="1">
                  <a:solidFill>
                    <a:srgbClr val="C00000"/>
                  </a:solidFill>
                  <a:latin typeface="Calibri" pitchFamily="34" charset="0"/>
                </a:rPr>
                <a:t>of</a:t>
              </a:r>
              <a:r>
                <a:rPr lang="de-DE" sz="2000" dirty="0">
                  <a:solidFill>
                    <a:srgbClr val="C00000"/>
                  </a:solidFill>
                  <a:latin typeface="Calibri" pitchFamily="34" charset="0"/>
                </a:rPr>
                <a:t> </a:t>
              </a:r>
              <a:r>
                <a:rPr lang="de-DE" sz="2000" dirty="0" err="1">
                  <a:solidFill>
                    <a:srgbClr val="C00000"/>
                  </a:solidFill>
                  <a:latin typeface="Calibri" pitchFamily="34" charset="0"/>
                </a:rPr>
                <a:t>alcohol</a:t>
              </a:r>
              <a:r>
                <a:rPr lang="de-DE" sz="2000" dirty="0">
                  <a:solidFill>
                    <a:srgbClr val="C00000"/>
                  </a:solidFill>
                  <a:latin typeface="Calibri" pitchFamily="34" charset="0"/>
                </a:rPr>
                <a:t> </a:t>
              </a:r>
              <a:r>
                <a:rPr lang="de-DE" sz="2000" dirty="0" err="1">
                  <a:solidFill>
                    <a:srgbClr val="C00000"/>
                  </a:solidFill>
                  <a:latin typeface="Calibri" pitchFamily="34" charset="0"/>
                </a:rPr>
                <a:t>dependents</a:t>
              </a:r>
              <a:endParaRPr lang="de-DE" sz="2000" dirty="0">
                <a:solidFill>
                  <a:srgbClr val="C00000"/>
                </a:solidFill>
                <a:latin typeface="Calibri" pitchFamily="34" charset="0"/>
              </a:endParaRPr>
            </a:p>
            <a:p>
              <a:endParaRPr lang="de-DE" dirty="0"/>
            </a:p>
          </p:txBody>
        </p:sp>
        <p:sp>
          <p:nvSpPr>
            <p:cNvPr id="10" name="Pfeil nach rechts 9"/>
            <p:cNvSpPr/>
            <p:nvPr/>
          </p:nvSpPr>
          <p:spPr>
            <a:xfrm>
              <a:off x="3995936" y="3284984"/>
              <a:ext cx="648072" cy="484632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" name="Titel 5">
            <a:extLst>
              <a:ext uri="{FF2B5EF4-FFF2-40B4-BE49-F238E27FC236}">
                <a16:creationId xmlns:a16="http://schemas.microsoft.com/office/drawing/2014/main" id="{D1C898F4-DEC0-4233-BB43-DF782A8CF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Coping </a:t>
            </a:r>
            <a:r>
              <a:rPr lang="de-DE" dirty="0" err="1"/>
              <a:t>strategies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CC8B14-445B-48FB-963D-54A3E25CDE6D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1"/>
          </p:nvPr>
        </p:nvSpPr>
        <p:spPr>
          <a:xfrm>
            <a:off x="179512" y="1700808"/>
            <a:ext cx="8153400" cy="4495800"/>
          </a:xfrm>
        </p:spPr>
        <p:txBody>
          <a:bodyPr/>
          <a:lstStyle/>
          <a:p>
            <a:r>
              <a:rPr lang="de-DE" dirty="0" err="1">
                <a:latin typeface="Calibri" pitchFamily="34" charset="0"/>
              </a:rPr>
              <a:t>Influence</a:t>
            </a:r>
            <a:r>
              <a:rPr lang="de-DE" dirty="0">
                <a:latin typeface="Calibri" pitchFamily="34" charset="0"/>
              </a:rPr>
              <a:t>/</a:t>
            </a:r>
            <a:r>
              <a:rPr lang="de-DE" dirty="0" err="1">
                <a:latin typeface="Calibri" pitchFamily="34" charset="0"/>
              </a:rPr>
              <a:t>control</a:t>
            </a:r>
            <a:endParaRPr lang="de-DE" dirty="0">
              <a:latin typeface="Calibri" pitchFamily="34" charset="0"/>
            </a:endParaRPr>
          </a:p>
          <a:p>
            <a:pPr lvl="1"/>
            <a:r>
              <a:rPr lang="de-DE" sz="2700" dirty="0" err="1">
                <a:latin typeface="Calibri" pitchFamily="34" charset="0"/>
              </a:rPr>
              <a:t>Taking</a:t>
            </a:r>
            <a:r>
              <a:rPr lang="de-DE" sz="2700" dirty="0">
                <a:latin typeface="Calibri" pitchFamily="34" charset="0"/>
              </a:rPr>
              <a:t> </a:t>
            </a:r>
            <a:r>
              <a:rPr lang="de-DE" sz="2700" dirty="0" err="1">
                <a:latin typeface="Calibri" pitchFamily="34" charset="0"/>
              </a:rPr>
              <a:t>responsibility</a:t>
            </a:r>
            <a:endParaRPr lang="de-DE" sz="2700" dirty="0">
              <a:latin typeface="Calibri" pitchFamily="34" charset="0"/>
            </a:endParaRPr>
          </a:p>
          <a:p>
            <a:r>
              <a:rPr lang="de-DE" dirty="0" err="1">
                <a:latin typeface="Calibri" pitchFamily="34" charset="0"/>
              </a:rPr>
              <a:t>Tolerance</a:t>
            </a:r>
            <a:r>
              <a:rPr lang="de-DE" dirty="0">
                <a:latin typeface="Calibri" pitchFamily="34" charset="0"/>
              </a:rPr>
              <a:t>/</a:t>
            </a:r>
            <a:r>
              <a:rPr lang="de-DE" dirty="0" err="1">
                <a:latin typeface="Calibri" pitchFamily="34" charset="0"/>
              </a:rPr>
              <a:t>enduring</a:t>
            </a:r>
            <a:endParaRPr lang="de-DE" dirty="0">
              <a:latin typeface="Calibri" pitchFamily="34" charset="0"/>
            </a:endParaRPr>
          </a:p>
          <a:p>
            <a:pPr lvl="1"/>
            <a:r>
              <a:rPr lang="de-DE" sz="2700" dirty="0" err="1">
                <a:latin typeface="Calibri" pitchFamily="34" charset="0"/>
              </a:rPr>
              <a:t>indulging</a:t>
            </a:r>
            <a:r>
              <a:rPr lang="de-DE" sz="2700" dirty="0">
                <a:latin typeface="Calibri" pitchFamily="34" charset="0"/>
              </a:rPr>
              <a:t>/</a:t>
            </a:r>
            <a:r>
              <a:rPr lang="de-DE" sz="2700" dirty="0" err="1">
                <a:latin typeface="Calibri" pitchFamily="34" charset="0"/>
              </a:rPr>
              <a:t>being</a:t>
            </a:r>
            <a:r>
              <a:rPr lang="de-DE" sz="2700" dirty="0">
                <a:latin typeface="Calibri" pitchFamily="34" charset="0"/>
              </a:rPr>
              <a:t> </a:t>
            </a:r>
            <a:r>
              <a:rPr lang="de-DE" sz="2700" dirty="0" err="1">
                <a:latin typeface="Calibri" pitchFamily="34" charset="0"/>
              </a:rPr>
              <a:t>inconsequent</a:t>
            </a:r>
            <a:endParaRPr lang="de-DE" sz="2700" dirty="0">
              <a:latin typeface="Calibri" pitchFamily="34" charset="0"/>
            </a:endParaRPr>
          </a:p>
          <a:p>
            <a:pPr lvl="1"/>
            <a:r>
              <a:rPr lang="de-DE" sz="2700" dirty="0" err="1">
                <a:latin typeface="Calibri" pitchFamily="34" charset="0"/>
              </a:rPr>
              <a:t>sacrificing</a:t>
            </a:r>
            <a:endParaRPr lang="de-DE" sz="2700" dirty="0">
              <a:latin typeface="Calibri" pitchFamily="34" charset="0"/>
            </a:endParaRPr>
          </a:p>
          <a:p>
            <a:r>
              <a:rPr lang="de-DE" dirty="0" err="1">
                <a:latin typeface="Calibri" pitchFamily="34" charset="0"/>
              </a:rPr>
              <a:t>Creating</a:t>
            </a:r>
            <a:r>
              <a:rPr lang="de-DE" dirty="0">
                <a:latin typeface="Calibri" pitchFamily="34" charset="0"/>
              </a:rPr>
              <a:t> a </a:t>
            </a:r>
            <a:r>
              <a:rPr lang="de-DE" dirty="0" err="1">
                <a:latin typeface="Calibri" pitchFamily="34" charset="0"/>
              </a:rPr>
              <a:t>taboo</a:t>
            </a:r>
            <a:endParaRPr lang="de-DE" dirty="0">
              <a:latin typeface="Calibri" pitchFamily="34" charset="0"/>
            </a:endParaRPr>
          </a:p>
          <a:p>
            <a:pPr lvl="1"/>
            <a:r>
              <a:rPr lang="de-DE" sz="2700" dirty="0" err="1">
                <a:latin typeface="Calibri" pitchFamily="34" charset="0"/>
              </a:rPr>
              <a:t>Refuse</a:t>
            </a:r>
            <a:r>
              <a:rPr lang="de-DE" sz="2700" dirty="0">
                <a:latin typeface="Calibri" pitchFamily="34" charset="0"/>
              </a:rPr>
              <a:t> </a:t>
            </a:r>
            <a:r>
              <a:rPr lang="de-DE" sz="2700" dirty="0" err="1">
                <a:latin typeface="Calibri" pitchFamily="34" charset="0"/>
              </a:rPr>
              <a:t>to</a:t>
            </a:r>
            <a:r>
              <a:rPr lang="de-DE" sz="2700" dirty="0">
                <a:latin typeface="Calibri" pitchFamily="34" charset="0"/>
              </a:rPr>
              <a:t> </a:t>
            </a:r>
            <a:r>
              <a:rPr lang="de-DE" sz="2700" dirty="0" err="1">
                <a:latin typeface="Calibri" pitchFamily="34" charset="0"/>
              </a:rPr>
              <a:t>believe</a:t>
            </a:r>
            <a:r>
              <a:rPr lang="de-DE" sz="2700" dirty="0">
                <a:latin typeface="Calibri" pitchFamily="34" charset="0"/>
              </a:rPr>
              <a:t>/</a:t>
            </a:r>
            <a:r>
              <a:rPr lang="de-DE" sz="2700" dirty="0" err="1">
                <a:latin typeface="Calibri" pitchFamily="34" charset="0"/>
              </a:rPr>
              <a:t>suppress</a:t>
            </a:r>
            <a:endParaRPr lang="de-DE" sz="2700" dirty="0">
              <a:latin typeface="Calibri" pitchFamily="34" charset="0"/>
            </a:endParaRPr>
          </a:p>
          <a:p>
            <a:pPr lvl="1"/>
            <a:r>
              <a:rPr lang="de-DE" sz="2700" dirty="0" err="1">
                <a:latin typeface="Calibri" pitchFamily="34" charset="0"/>
              </a:rPr>
              <a:t>hide</a:t>
            </a:r>
            <a:r>
              <a:rPr lang="de-DE" sz="2700" dirty="0">
                <a:latin typeface="Calibri" pitchFamily="34" charset="0"/>
              </a:rPr>
              <a:t>/</a:t>
            </a:r>
            <a:r>
              <a:rPr lang="de-DE" sz="2700" dirty="0" err="1">
                <a:latin typeface="Calibri" pitchFamily="34" charset="0"/>
              </a:rPr>
              <a:t>avoid</a:t>
            </a:r>
            <a:r>
              <a:rPr lang="de-DE" sz="2700" dirty="0">
                <a:latin typeface="Calibri" pitchFamily="34" charset="0"/>
              </a:rPr>
              <a:t> </a:t>
            </a:r>
            <a:r>
              <a:rPr lang="de-DE" sz="2700" dirty="0" err="1">
                <a:latin typeface="Calibri" pitchFamily="34" charset="0"/>
              </a:rPr>
              <a:t>others</a:t>
            </a:r>
            <a:endParaRPr lang="de-DE" sz="2700" dirty="0">
              <a:latin typeface="Calibri" pitchFamily="34" charset="0"/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E961FA22-0B2E-42C8-A196-045EB06BC437}"/>
              </a:ext>
            </a:extLst>
          </p:cNvPr>
          <p:cNvGrpSpPr/>
          <p:nvPr/>
        </p:nvGrpSpPr>
        <p:grpSpPr>
          <a:xfrm>
            <a:off x="5523728" y="2943572"/>
            <a:ext cx="3512768" cy="1277517"/>
            <a:chOff x="5523728" y="2943572"/>
            <a:chExt cx="3512768" cy="1277517"/>
          </a:xfrm>
        </p:grpSpPr>
        <p:sp>
          <p:nvSpPr>
            <p:cNvPr id="6" name="Textfeld 5"/>
            <p:cNvSpPr txBox="1"/>
            <p:nvPr/>
          </p:nvSpPr>
          <p:spPr>
            <a:xfrm>
              <a:off x="6516216" y="3301534"/>
              <a:ext cx="2520280" cy="41549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2100" dirty="0" err="1">
                  <a:latin typeface="Calibri" pitchFamily="34" charset="0"/>
                </a:rPr>
                <a:t>Increased</a:t>
              </a:r>
              <a:r>
                <a:rPr lang="de-DE" sz="2100" dirty="0">
                  <a:latin typeface="Calibri" pitchFamily="34" charset="0"/>
                </a:rPr>
                <a:t> </a:t>
              </a:r>
              <a:r>
                <a:rPr lang="de-DE" sz="2100" dirty="0" err="1">
                  <a:latin typeface="Calibri" pitchFamily="34" charset="0"/>
                </a:rPr>
                <a:t>strains</a:t>
              </a:r>
              <a:endParaRPr lang="de-DE" sz="2100" dirty="0">
                <a:latin typeface="Calibri" pitchFamily="34" charset="0"/>
              </a:endParaRPr>
            </a:p>
          </p:txBody>
        </p:sp>
        <p:sp>
          <p:nvSpPr>
            <p:cNvPr id="14" name="Pfeil nach rechts 13"/>
            <p:cNvSpPr/>
            <p:nvPr/>
          </p:nvSpPr>
          <p:spPr>
            <a:xfrm rot="1555610">
              <a:off x="5523728" y="2943572"/>
              <a:ext cx="936104" cy="14401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Pfeil nach rechts 14"/>
            <p:cNvSpPr/>
            <p:nvPr/>
          </p:nvSpPr>
          <p:spPr>
            <a:xfrm rot="19120168">
              <a:off x="5717705" y="4077073"/>
              <a:ext cx="936104" cy="14401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Pfeil nach rechts 15"/>
            <p:cNvSpPr/>
            <p:nvPr/>
          </p:nvSpPr>
          <p:spPr>
            <a:xfrm>
              <a:off x="5541237" y="3470040"/>
              <a:ext cx="720080" cy="14401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7" name="Titel 6">
            <a:extLst>
              <a:ext uri="{FF2B5EF4-FFF2-40B4-BE49-F238E27FC236}">
                <a16:creationId xmlns:a16="http://schemas.microsoft.com/office/drawing/2014/main" id="{9CA28EA1-CCD8-4387-BD4D-957905297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62959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de-DE" u="sng" dirty="0" err="1">
                <a:latin typeface="Calibri" pitchFamily="34" charset="0"/>
              </a:rPr>
              <a:t>Influence</a:t>
            </a:r>
            <a:r>
              <a:rPr lang="de-DE" u="sng" dirty="0">
                <a:latin typeface="Calibri" pitchFamily="34" charset="0"/>
              </a:rPr>
              <a:t> </a:t>
            </a:r>
            <a:r>
              <a:rPr lang="de-DE" u="sng" dirty="0" err="1">
                <a:latin typeface="Calibri" pitchFamily="34" charset="0"/>
              </a:rPr>
              <a:t>of</a:t>
            </a:r>
            <a:r>
              <a:rPr lang="de-DE" u="sng" dirty="0">
                <a:latin typeface="Calibri" pitchFamily="34" charset="0"/>
              </a:rPr>
              <a:t> </a:t>
            </a:r>
            <a:r>
              <a:rPr lang="de-DE" u="sng" dirty="0" err="1">
                <a:latin typeface="Calibri" pitchFamily="34" charset="0"/>
              </a:rPr>
              <a:t>the</a:t>
            </a:r>
            <a:r>
              <a:rPr lang="de-DE" u="sng" dirty="0">
                <a:latin typeface="Calibri" pitchFamily="34" charset="0"/>
              </a:rPr>
              <a:t> </a:t>
            </a:r>
            <a:r>
              <a:rPr lang="de-DE" u="sng" dirty="0" err="1">
                <a:latin typeface="Calibri" pitchFamily="34" charset="0"/>
              </a:rPr>
              <a:t>coping</a:t>
            </a:r>
            <a:r>
              <a:rPr lang="de-DE" u="sng" dirty="0">
                <a:latin typeface="Calibri" pitchFamily="34" charset="0"/>
              </a:rPr>
              <a:t> </a:t>
            </a:r>
            <a:r>
              <a:rPr lang="de-DE" u="sng" dirty="0" err="1">
                <a:latin typeface="Calibri" pitchFamily="34" charset="0"/>
              </a:rPr>
              <a:t>strategies</a:t>
            </a:r>
            <a:r>
              <a:rPr lang="de-DE" u="sng" dirty="0">
                <a:latin typeface="Calibri" pitchFamily="34" charset="0"/>
              </a:rPr>
              <a:t> on </a:t>
            </a:r>
            <a:r>
              <a:rPr lang="de-DE" u="sng" dirty="0" err="1">
                <a:latin typeface="Calibri" pitchFamily="34" charset="0"/>
              </a:rPr>
              <a:t>the</a:t>
            </a:r>
            <a:r>
              <a:rPr lang="de-DE" u="sng" dirty="0">
                <a:latin typeface="Calibri" pitchFamily="34" charset="0"/>
              </a:rPr>
              <a:t> </a:t>
            </a:r>
            <a:r>
              <a:rPr lang="de-DE" u="sng" dirty="0" err="1">
                <a:latin typeface="Calibri" pitchFamily="34" charset="0"/>
              </a:rPr>
              <a:t>strains</a:t>
            </a:r>
            <a:r>
              <a:rPr lang="de-DE" u="sng" dirty="0">
                <a:latin typeface="Calibri" pitchFamily="34" charset="0"/>
              </a:rPr>
              <a:t> </a:t>
            </a:r>
            <a:r>
              <a:rPr lang="de-DE" u="sng" dirty="0" err="1">
                <a:latin typeface="Calibri" pitchFamily="34" charset="0"/>
              </a:rPr>
              <a:t>of</a:t>
            </a:r>
            <a:r>
              <a:rPr lang="de-DE" u="sng" dirty="0">
                <a:latin typeface="Calibri" pitchFamily="34" charset="0"/>
              </a:rPr>
              <a:t> FMs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CC8B14-445B-48FB-963D-54A3E25CDE6D}" type="slidenum">
              <a:rPr lang="de-DE" smtClean="0">
                <a:latin typeface="Calibri" pitchFamily="34" charset="0"/>
              </a:rPr>
              <a:pPr/>
              <a:t>14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sz="quarter" idx="1"/>
          </p:nvPr>
        </p:nvSpPr>
        <p:spPr>
          <a:xfrm>
            <a:off x="612648" y="1672208"/>
            <a:ext cx="8153400" cy="499715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DE" sz="2300" b="1" dirty="0">
                <a:solidFill>
                  <a:schemeClr val="tx1"/>
                </a:solidFill>
                <a:latin typeface="Calibri" pitchFamily="34" charset="0"/>
              </a:rPr>
              <a:t>Resources</a:t>
            </a:r>
            <a:endParaRPr lang="de-DE" sz="2300" u="sng" dirty="0">
              <a:solidFill>
                <a:schemeClr val="tx1"/>
              </a:solidFill>
              <a:latin typeface="Calibri" pitchFamily="34" charset="0"/>
            </a:endParaRPr>
          </a:p>
          <a:p>
            <a:pPr lvl="2"/>
            <a:r>
              <a:rPr lang="de-DE" dirty="0">
                <a:latin typeface="Calibri" pitchFamily="34" charset="0"/>
              </a:rPr>
              <a:t>Private support</a:t>
            </a:r>
          </a:p>
          <a:p>
            <a:pPr lvl="2"/>
            <a:r>
              <a:rPr lang="de-DE" dirty="0">
                <a:latin typeface="Calibri" pitchFamily="34" charset="0"/>
              </a:rPr>
              <a:t>Professional </a:t>
            </a:r>
            <a:r>
              <a:rPr lang="de-DE" dirty="0" err="1">
                <a:latin typeface="Calibri" pitchFamily="34" charset="0"/>
              </a:rPr>
              <a:t>help</a:t>
            </a:r>
            <a:endParaRPr lang="de-DE" dirty="0">
              <a:latin typeface="Calibri" pitchFamily="34" charset="0"/>
            </a:endParaRPr>
          </a:p>
          <a:p>
            <a:endParaRPr lang="de-DE" sz="2300" b="1" dirty="0">
              <a:latin typeface="Calibri" pitchFamily="34" charset="0"/>
            </a:endParaRPr>
          </a:p>
          <a:p>
            <a:pPr>
              <a:spcAft>
                <a:spcPts val="600"/>
              </a:spcAft>
            </a:pPr>
            <a:r>
              <a:rPr lang="de-DE" sz="2300" b="1" dirty="0" err="1">
                <a:latin typeface="Calibri" pitchFamily="34" charset="0"/>
              </a:rPr>
              <a:t>Barriers</a:t>
            </a:r>
            <a:r>
              <a:rPr lang="de-DE" sz="2300" b="1" dirty="0">
                <a:latin typeface="Calibri" pitchFamily="34" charset="0"/>
              </a:rPr>
              <a:t> </a:t>
            </a:r>
            <a:r>
              <a:rPr lang="de-DE" sz="2300" b="1" dirty="0" err="1">
                <a:latin typeface="Calibri" pitchFamily="34" charset="0"/>
              </a:rPr>
              <a:t>to</a:t>
            </a:r>
            <a:r>
              <a:rPr lang="de-DE" sz="2300" b="1" dirty="0">
                <a:latin typeface="Calibri" pitchFamily="34" charset="0"/>
              </a:rPr>
              <a:t> </a:t>
            </a:r>
            <a:r>
              <a:rPr lang="de-DE" sz="2300" b="1" dirty="0" err="1">
                <a:latin typeface="Calibri" pitchFamily="34" charset="0"/>
              </a:rPr>
              <a:t>treatment</a:t>
            </a:r>
            <a:endParaRPr lang="de-DE" sz="2300" b="1" dirty="0">
              <a:latin typeface="Calibri" pitchFamily="34" charset="0"/>
            </a:endParaRPr>
          </a:p>
          <a:p>
            <a:pPr lvl="2">
              <a:buSzPct val="80000"/>
            </a:pPr>
            <a:r>
              <a:rPr lang="de-DE" dirty="0" err="1">
                <a:latin typeface="Calibri" pitchFamily="34" charset="0"/>
              </a:rPr>
              <a:t>Shame</a:t>
            </a:r>
            <a:r>
              <a:rPr lang="de-DE" dirty="0">
                <a:latin typeface="Calibri" pitchFamily="34" charset="0"/>
              </a:rPr>
              <a:t>/</a:t>
            </a:r>
            <a:r>
              <a:rPr lang="de-DE" dirty="0" err="1">
                <a:latin typeface="Calibri" pitchFamily="34" charset="0"/>
              </a:rPr>
              <a:t>Stigmatization</a:t>
            </a:r>
            <a:endParaRPr lang="de-DE" dirty="0">
              <a:latin typeface="Calibri" pitchFamily="34" charset="0"/>
            </a:endParaRPr>
          </a:p>
          <a:p>
            <a:pPr lvl="2">
              <a:buSzPct val="80000"/>
            </a:pPr>
            <a:r>
              <a:rPr lang="de-DE" dirty="0">
                <a:latin typeface="Calibri" pitchFamily="34" charset="0"/>
              </a:rPr>
              <a:t>Fear </a:t>
            </a:r>
            <a:r>
              <a:rPr lang="de-DE" dirty="0" err="1">
                <a:latin typeface="Calibri" pitchFamily="34" charset="0"/>
              </a:rPr>
              <a:t>of</a:t>
            </a:r>
            <a:r>
              <a:rPr lang="de-DE" dirty="0">
                <a:latin typeface="Calibri" pitchFamily="34" charset="0"/>
              </a:rPr>
              <a:t> </a:t>
            </a:r>
            <a:r>
              <a:rPr lang="de-DE" dirty="0" err="1">
                <a:latin typeface="Calibri" pitchFamily="34" charset="0"/>
              </a:rPr>
              <a:t>getting</a:t>
            </a:r>
            <a:r>
              <a:rPr lang="de-DE" dirty="0">
                <a:latin typeface="Calibri" pitchFamily="34" charset="0"/>
              </a:rPr>
              <a:t> </a:t>
            </a:r>
            <a:r>
              <a:rPr lang="de-DE" dirty="0" err="1">
                <a:latin typeface="Calibri" pitchFamily="34" charset="0"/>
              </a:rPr>
              <a:t>pulled</a:t>
            </a:r>
            <a:r>
              <a:rPr lang="de-DE" dirty="0">
                <a:latin typeface="Calibri" pitchFamily="34" charset="0"/>
              </a:rPr>
              <a:t> down</a:t>
            </a:r>
          </a:p>
          <a:p>
            <a:pPr lvl="2">
              <a:buSzPct val="80000"/>
            </a:pPr>
            <a:r>
              <a:rPr lang="de-DE" dirty="0">
                <a:latin typeface="Calibri" pitchFamily="34" charset="0"/>
              </a:rPr>
              <a:t>Fear </a:t>
            </a:r>
            <a:r>
              <a:rPr lang="de-DE" dirty="0" err="1">
                <a:latin typeface="Calibri" pitchFamily="34" charset="0"/>
              </a:rPr>
              <a:t>of</a:t>
            </a:r>
            <a:r>
              <a:rPr lang="de-DE" dirty="0">
                <a:latin typeface="Calibri" pitchFamily="34" charset="0"/>
              </a:rPr>
              <a:t> </a:t>
            </a:r>
            <a:r>
              <a:rPr lang="de-DE" dirty="0" err="1">
                <a:latin typeface="Calibri" pitchFamily="34" charset="0"/>
              </a:rPr>
              <a:t>being</a:t>
            </a:r>
            <a:r>
              <a:rPr lang="de-DE" dirty="0">
                <a:latin typeface="Calibri" pitchFamily="34" charset="0"/>
              </a:rPr>
              <a:t> </a:t>
            </a:r>
            <a:r>
              <a:rPr lang="de-DE" dirty="0" err="1">
                <a:latin typeface="Calibri" pitchFamily="34" charset="0"/>
              </a:rPr>
              <a:t>blamed</a:t>
            </a:r>
            <a:endParaRPr lang="de-DE" dirty="0">
              <a:latin typeface="Calibri" pitchFamily="34" charset="0"/>
            </a:endParaRPr>
          </a:p>
          <a:p>
            <a:pPr lvl="2">
              <a:buSzPct val="80000"/>
            </a:pPr>
            <a:r>
              <a:rPr lang="de-DE" dirty="0">
                <a:latin typeface="Calibri" pitchFamily="34" charset="0"/>
              </a:rPr>
              <a:t>Fear </a:t>
            </a:r>
            <a:r>
              <a:rPr lang="de-DE" dirty="0" err="1">
                <a:latin typeface="Calibri" pitchFamily="34" charset="0"/>
              </a:rPr>
              <a:t>of</a:t>
            </a:r>
            <a:r>
              <a:rPr lang="de-DE" dirty="0">
                <a:latin typeface="Calibri" pitchFamily="34" charset="0"/>
              </a:rPr>
              <a:t> </a:t>
            </a:r>
            <a:r>
              <a:rPr lang="de-DE" dirty="0" err="1">
                <a:latin typeface="Calibri" pitchFamily="34" charset="0"/>
              </a:rPr>
              <a:t>being</a:t>
            </a:r>
            <a:r>
              <a:rPr lang="de-DE" dirty="0">
                <a:latin typeface="Calibri" pitchFamily="34" charset="0"/>
              </a:rPr>
              <a:t> open </a:t>
            </a:r>
            <a:r>
              <a:rPr lang="de-DE" dirty="0" err="1">
                <a:latin typeface="Calibri" pitchFamily="34" charset="0"/>
              </a:rPr>
              <a:t>to</a:t>
            </a:r>
            <a:r>
              <a:rPr lang="de-DE" dirty="0">
                <a:latin typeface="Calibri" pitchFamily="34" charset="0"/>
              </a:rPr>
              <a:t> </a:t>
            </a:r>
            <a:r>
              <a:rPr lang="de-DE" dirty="0" err="1">
                <a:latin typeface="Calibri" pitchFamily="34" charset="0"/>
              </a:rPr>
              <a:t>others</a:t>
            </a:r>
            <a:endParaRPr lang="de-DE" dirty="0">
              <a:latin typeface="Calibri" pitchFamily="34" charset="0"/>
            </a:endParaRPr>
          </a:p>
          <a:p>
            <a:pPr lvl="2"/>
            <a:endParaRPr lang="de-DE" sz="1800" b="1" dirty="0">
              <a:latin typeface="Calibri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6089FAC-F7E8-4830-A051-B54362EF0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Resources and </a:t>
            </a:r>
            <a:r>
              <a:rPr lang="de-DE" dirty="0" err="1"/>
              <a:t>barriers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CC8B14-445B-48FB-963D-54A3E25CDE6D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8820472" cy="5184576"/>
          </a:xfrm>
          <a:ln>
            <a:solidFill>
              <a:schemeClr val="bg1"/>
            </a:solidFill>
          </a:ln>
        </p:spPr>
        <p:txBody>
          <a:bodyPr>
            <a:normAutofit fontScale="47500" lnSpcReduction="20000"/>
          </a:bodyPr>
          <a:lstStyle/>
          <a:p>
            <a:endParaRPr lang="de-DE" sz="2400" b="1" dirty="0">
              <a:solidFill>
                <a:schemeClr val="tx1"/>
              </a:solidFill>
              <a:latin typeface="Calibri" pitchFamily="34" charset="0"/>
            </a:endParaRPr>
          </a:p>
          <a:p>
            <a:pPr marL="521208" indent="-246888">
              <a:lnSpc>
                <a:spcPct val="150000"/>
              </a:lnSpc>
              <a:spcBef>
                <a:spcPts val="300"/>
              </a:spcBef>
              <a:buFont typeface="Wingdings" pitchFamily="2" charset="2"/>
              <a:buChar char="§"/>
            </a:pPr>
            <a:r>
              <a:rPr lang="de-DE" sz="6200" dirty="0" err="1">
                <a:latin typeface="Calibri" pitchFamily="34" charset="0"/>
              </a:rPr>
              <a:t>Improvement</a:t>
            </a:r>
            <a:r>
              <a:rPr lang="de-DE" sz="6200" dirty="0">
                <a:latin typeface="Calibri" pitchFamily="34" charset="0"/>
              </a:rPr>
              <a:t> </a:t>
            </a:r>
            <a:r>
              <a:rPr lang="de-DE" sz="6200" dirty="0" err="1">
                <a:latin typeface="Calibri" pitchFamily="34" charset="0"/>
              </a:rPr>
              <a:t>of</a:t>
            </a:r>
            <a:r>
              <a:rPr lang="de-DE" sz="6200" dirty="0">
                <a:latin typeface="Calibri" pitchFamily="34" charset="0"/>
              </a:rPr>
              <a:t> </a:t>
            </a:r>
            <a:r>
              <a:rPr lang="de-DE" sz="6200" dirty="0" err="1">
                <a:latin typeface="Calibri" pitchFamily="34" charset="0"/>
              </a:rPr>
              <a:t>access</a:t>
            </a:r>
            <a:r>
              <a:rPr lang="de-DE" sz="6200" dirty="0">
                <a:latin typeface="Calibri" pitchFamily="34" charset="0"/>
              </a:rPr>
              <a:t> </a:t>
            </a:r>
            <a:r>
              <a:rPr lang="de-DE" sz="6200" dirty="0" err="1">
                <a:latin typeface="Calibri" pitchFamily="34" charset="0"/>
              </a:rPr>
              <a:t>to</a:t>
            </a:r>
            <a:r>
              <a:rPr lang="de-DE" sz="6200" dirty="0">
                <a:latin typeface="Calibri" pitchFamily="34" charset="0"/>
              </a:rPr>
              <a:t> </a:t>
            </a:r>
            <a:r>
              <a:rPr lang="de-DE" sz="6200" dirty="0" err="1">
                <a:latin typeface="Calibri" pitchFamily="34" charset="0"/>
              </a:rPr>
              <a:t>the</a:t>
            </a:r>
            <a:r>
              <a:rPr lang="de-DE" sz="6200" dirty="0">
                <a:latin typeface="Calibri" pitchFamily="34" charset="0"/>
              </a:rPr>
              <a:t> </a:t>
            </a:r>
            <a:r>
              <a:rPr lang="de-DE" sz="6200" dirty="0" err="1">
                <a:latin typeface="Calibri" pitchFamily="34" charset="0"/>
              </a:rPr>
              <a:t>treatment</a:t>
            </a:r>
            <a:r>
              <a:rPr lang="de-DE" sz="6200" dirty="0">
                <a:latin typeface="Calibri" pitchFamily="34" charset="0"/>
              </a:rPr>
              <a:t> </a:t>
            </a:r>
            <a:r>
              <a:rPr lang="de-DE" sz="6200" dirty="0" err="1">
                <a:latin typeface="Calibri" pitchFamily="34" charset="0"/>
              </a:rPr>
              <a:t>system</a:t>
            </a:r>
            <a:endParaRPr lang="de-DE" sz="6200" dirty="0">
              <a:latin typeface="Calibri" pitchFamily="34" charset="0"/>
            </a:endParaRPr>
          </a:p>
          <a:p>
            <a:pPr marL="1725930" lvl="2" indent="-857250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de-DE" sz="5800" dirty="0" err="1">
                <a:solidFill>
                  <a:srgbClr val="00B050"/>
                </a:solidFill>
                <a:latin typeface="Calibri" pitchFamily="34" charset="0"/>
              </a:rPr>
              <a:t>Visibility</a:t>
            </a:r>
            <a:r>
              <a:rPr lang="de-DE" sz="5800" dirty="0">
                <a:solidFill>
                  <a:srgbClr val="00B050"/>
                </a:solidFill>
                <a:latin typeface="Calibri" pitchFamily="34" charset="0"/>
              </a:rPr>
              <a:t>, </a:t>
            </a:r>
            <a:r>
              <a:rPr lang="de-DE" sz="5800" dirty="0" err="1">
                <a:solidFill>
                  <a:srgbClr val="00B050"/>
                </a:solidFill>
                <a:latin typeface="Calibri" pitchFamily="34" charset="0"/>
              </a:rPr>
              <a:t>accessibility</a:t>
            </a:r>
            <a:r>
              <a:rPr lang="de-DE" sz="5800" dirty="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de-DE" sz="5800" dirty="0" err="1">
                <a:solidFill>
                  <a:srgbClr val="00B050"/>
                </a:solidFill>
                <a:latin typeface="Calibri" pitchFamily="34" charset="0"/>
              </a:rPr>
              <a:t>of</a:t>
            </a:r>
            <a:r>
              <a:rPr lang="de-DE" sz="5800" dirty="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de-DE" sz="5800" dirty="0" err="1">
                <a:solidFill>
                  <a:srgbClr val="00B050"/>
                </a:solidFill>
                <a:latin typeface="Calibri" pitchFamily="34" charset="0"/>
              </a:rPr>
              <a:t>addiction</a:t>
            </a:r>
            <a:r>
              <a:rPr lang="de-DE" sz="5800" dirty="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de-DE" sz="5800" dirty="0" err="1">
                <a:solidFill>
                  <a:srgbClr val="00B050"/>
                </a:solidFill>
                <a:latin typeface="Calibri" pitchFamily="34" charset="0"/>
              </a:rPr>
              <a:t>treatment</a:t>
            </a:r>
            <a:endParaRPr lang="de-DE" sz="5800" dirty="0">
              <a:latin typeface="Calibri" pitchFamily="34" charset="0"/>
            </a:endParaRPr>
          </a:p>
          <a:p>
            <a:pPr marL="1725930" lvl="2" indent="-857250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de-DE" sz="5800" dirty="0">
                <a:latin typeface="Calibri" pitchFamily="34" charset="0"/>
              </a:rPr>
              <a:t>Networking </a:t>
            </a:r>
            <a:r>
              <a:rPr lang="de-DE" sz="5800" dirty="0" err="1">
                <a:latin typeface="Calibri" pitchFamily="34" charset="0"/>
              </a:rPr>
              <a:t>of</a:t>
            </a:r>
            <a:r>
              <a:rPr lang="de-DE" sz="5800" dirty="0">
                <a:latin typeface="Calibri" pitchFamily="34" charset="0"/>
              </a:rPr>
              <a:t> </a:t>
            </a:r>
            <a:r>
              <a:rPr lang="de-DE" sz="5800" dirty="0" err="1">
                <a:latin typeface="Calibri" pitchFamily="34" charset="0"/>
              </a:rPr>
              <a:t>help</a:t>
            </a:r>
            <a:r>
              <a:rPr lang="de-DE" sz="5800" dirty="0">
                <a:latin typeface="Calibri" pitchFamily="34" charset="0"/>
              </a:rPr>
              <a:t> </a:t>
            </a:r>
            <a:r>
              <a:rPr lang="de-DE" sz="5800" dirty="0" err="1">
                <a:latin typeface="Calibri" pitchFamily="34" charset="0"/>
              </a:rPr>
              <a:t>services</a:t>
            </a:r>
            <a:endParaRPr lang="de-DE" sz="5800" dirty="0">
              <a:latin typeface="Calibri" pitchFamily="34" charset="0"/>
            </a:endParaRPr>
          </a:p>
          <a:p>
            <a:pPr marL="521208" indent="-246888">
              <a:lnSpc>
                <a:spcPct val="150000"/>
              </a:lnSpc>
              <a:spcBef>
                <a:spcPts val="300"/>
              </a:spcBef>
              <a:buFont typeface="Wingdings" pitchFamily="2" charset="2"/>
              <a:buChar char="§"/>
            </a:pPr>
            <a:r>
              <a:rPr lang="de-DE" sz="6200" dirty="0">
                <a:latin typeface="Calibri" pitchFamily="34" charset="0"/>
              </a:rPr>
              <a:t>Public </a:t>
            </a:r>
            <a:r>
              <a:rPr lang="de-DE" sz="6200" dirty="0" err="1">
                <a:latin typeface="Calibri" pitchFamily="34" charset="0"/>
              </a:rPr>
              <a:t>relations</a:t>
            </a:r>
            <a:endParaRPr lang="de-DE" sz="6200" dirty="0">
              <a:latin typeface="Calibri" pitchFamily="34" charset="0"/>
            </a:endParaRPr>
          </a:p>
          <a:p>
            <a:pPr marL="1725930" lvl="2" indent="-857250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de-DE" sz="5800" dirty="0">
                <a:solidFill>
                  <a:srgbClr val="00B050"/>
                </a:solidFill>
                <a:latin typeface="Calibri" pitchFamily="34" charset="0"/>
              </a:rPr>
              <a:t>Public </a:t>
            </a:r>
            <a:r>
              <a:rPr lang="de-DE" sz="5800" dirty="0" err="1">
                <a:solidFill>
                  <a:srgbClr val="00B050"/>
                </a:solidFill>
                <a:latin typeface="Calibri" pitchFamily="34" charset="0"/>
              </a:rPr>
              <a:t>awareness</a:t>
            </a:r>
            <a:r>
              <a:rPr lang="de-DE" sz="5800" dirty="0">
                <a:solidFill>
                  <a:srgbClr val="00B050"/>
                </a:solidFill>
                <a:latin typeface="Calibri" pitchFamily="34" charset="0"/>
              </a:rPr>
              <a:t> (also in </a:t>
            </a:r>
            <a:r>
              <a:rPr lang="de-DE" sz="5800" dirty="0" err="1">
                <a:solidFill>
                  <a:srgbClr val="00B050"/>
                </a:solidFill>
                <a:latin typeface="Calibri" pitchFamily="34" charset="0"/>
              </a:rPr>
              <a:t>media</a:t>
            </a:r>
            <a:r>
              <a:rPr lang="de-DE" sz="5800" dirty="0">
                <a:solidFill>
                  <a:srgbClr val="00B050"/>
                </a:solidFill>
                <a:latin typeface="Calibri" pitchFamily="34" charset="0"/>
              </a:rPr>
              <a:t>) </a:t>
            </a:r>
            <a:r>
              <a:rPr lang="de-DE" sz="5800" dirty="0" err="1">
                <a:solidFill>
                  <a:srgbClr val="00B050"/>
                </a:solidFill>
                <a:latin typeface="Calibri" pitchFamily="34" charset="0"/>
              </a:rPr>
              <a:t>for</a:t>
            </a:r>
            <a:r>
              <a:rPr lang="de-DE" sz="5800" dirty="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de-DE" sz="5800" dirty="0" err="1">
                <a:solidFill>
                  <a:srgbClr val="00B050"/>
                </a:solidFill>
                <a:latin typeface="Calibri" pitchFamily="34" charset="0"/>
              </a:rPr>
              <a:t>addictions</a:t>
            </a:r>
            <a:endParaRPr lang="de-DE" sz="6200" dirty="0">
              <a:latin typeface="Calibri" pitchFamily="34" charset="0"/>
            </a:endParaRPr>
          </a:p>
          <a:p>
            <a:pPr marL="521208" indent="-246888">
              <a:lnSpc>
                <a:spcPct val="150000"/>
              </a:lnSpc>
              <a:spcBef>
                <a:spcPts val="300"/>
              </a:spcBef>
              <a:buFont typeface="Wingdings" pitchFamily="2" charset="2"/>
              <a:buChar char="§"/>
            </a:pPr>
            <a:r>
              <a:rPr lang="de-DE" sz="6200" dirty="0" err="1">
                <a:latin typeface="Calibri" pitchFamily="34" charset="0"/>
              </a:rPr>
              <a:t>Desires</a:t>
            </a:r>
            <a:r>
              <a:rPr lang="de-DE" sz="6200" dirty="0">
                <a:latin typeface="Calibri" pitchFamily="34" charset="0"/>
              </a:rPr>
              <a:t> </a:t>
            </a:r>
            <a:r>
              <a:rPr lang="de-DE" sz="6200" dirty="0" err="1">
                <a:latin typeface="Calibri" pitchFamily="34" charset="0"/>
              </a:rPr>
              <a:t>towards</a:t>
            </a:r>
            <a:r>
              <a:rPr lang="de-DE" sz="6200" dirty="0">
                <a:latin typeface="Calibri" pitchFamily="34" charset="0"/>
              </a:rPr>
              <a:t> </a:t>
            </a:r>
            <a:r>
              <a:rPr lang="de-DE" sz="6200" dirty="0" err="1">
                <a:latin typeface="Calibri" pitchFamily="34" charset="0"/>
              </a:rPr>
              <a:t>staff</a:t>
            </a:r>
            <a:r>
              <a:rPr lang="de-DE" sz="6200" dirty="0">
                <a:latin typeface="Calibri" pitchFamily="34" charset="0"/>
              </a:rPr>
              <a:t> </a:t>
            </a:r>
            <a:r>
              <a:rPr lang="de-DE" sz="6200" dirty="0" err="1">
                <a:latin typeface="Calibri" pitchFamily="34" charset="0"/>
              </a:rPr>
              <a:t>of</a:t>
            </a:r>
            <a:r>
              <a:rPr lang="de-DE" sz="6200" dirty="0">
                <a:latin typeface="Calibri" pitchFamily="34" charset="0"/>
              </a:rPr>
              <a:t> </a:t>
            </a:r>
            <a:r>
              <a:rPr lang="de-DE" sz="6200" dirty="0" err="1">
                <a:latin typeface="Calibri" pitchFamily="34" charset="0"/>
              </a:rPr>
              <a:t>treatment</a:t>
            </a:r>
            <a:r>
              <a:rPr lang="de-DE" sz="6200" dirty="0">
                <a:latin typeface="Calibri" pitchFamily="34" charset="0"/>
              </a:rPr>
              <a:t> </a:t>
            </a:r>
            <a:r>
              <a:rPr lang="de-DE" sz="6200" dirty="0" err="1">
                <a:latin typeface="Calibri" pitchFamily="34" charset="0"/>
              </a:rPr>
              <a:t>services</a:t>
            </a:r>
            <a:endParaRPr lang="de-DE" sz="6200" dirty="0">
              <a:latin typeface="Calibri" pitchFamily="34" charset="0"/>
            </a:endParaRPr>
          </a:p>
          <a:p>
            <a:pPr marL="1554480" lvl="2" indent="-685800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de-DE" sz="5600" dirty="0" err="1">
                <a:latin typeface="Calibri" pitchFamily="34" charset="0"/>
              </a:rPr>
              <a:t>Specific</a:t>
            </a:r>
            <a:r>
              <a:rPr lang="de-DE" sz="5600" dirty="0">
                <a:latin typeface="Calibri" pitchFamily="34" charset="0"/>
              </a:rPr>
              <a:t> </a:t>
            </a:r>
            <a:r>
              <a:rPr lang="de-DE" sz="5600" dirty="0" err="1">
                <a:latin typeface="Calibri" pitchFamily="34" charset="0"/>
              </a:rPr>
              <a:t>guidelines</a:t>
            </a:r>
            <a:r>
              <a:rPr lang="de-DE" sz="5600" dirty="0">
                <a:latin typeface="Calibri" pitchFamily="34" charset="0"/>
              </a:rPr>
              <a:t> </a:t>
            </a:r>
            <a:r>
              <a:rPr lang="de-DE" sz="5600" dirty="0" err="1">
                <a:latin typeface="Calibri" pitchFamily="34" charset="0"/>
              </a:rPr>
              <a:t>for</a:t>
            </a:r>
            <a:r>
              <a:rPr lang="de-DE" sz="5600" dirty="0">
                <a:latin typeface="Calibri" pitchFamily="34" charset="0"/>
              </a:rPr>
              <a:t> </a:t>
            </a:r>
            <a:r>
              <a:rPr lang="de-DE" sz="5600" dirty="0" err="1">
                <a:latin typeface="Calibri" pitchFamily="34" charset="0"/>
              </a:rPr>
              <a:t>behavior</a:t>
            </a:r>
            <a:endParaRPr lang="de-DE" sz="5600" dirty="0">
              <a:latin typeface="Calibri" pitchFamily="34" charset="0"/>
            </a:endParaRPr>
          </a:p>
          <a:p>
            <a:pPr lvl="2"/>
            <a:endParaRPr lang="de-DE" sz="1800" b="1" dirty="0">
              <a:latin typeface="Calibri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B0C5747-DCFA-44FF-B3D9-D30C17B2D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Desires</a:t>
            </a:r>
            <a:r>
              <a:rPr lang="de-DE" dirty="0"/>
              <a:t> and </a:t>
            </a:r>
            <a:r>
              <a:rPr lang="de-DE" dirty="0" err="1"/>
              <a:t>needs</a:t>
            </a:r>
            <a:endParaRPr lang="de-DE" dirty="0"/>
          </a:p>
        </p:txBody>
      </p:sp>
      <p:sp>
        <p:nvSpPr>
          <p:cNvPr id="7" name="Rechteckige Legende 4">
            <a:extLst>
              <a:ext uri="{FF2B5EF4-FFF2-40B4-BE49-F238E27FC236}">
                <a16:creationId xmlns:a16="http://schemas.microsoft.com/office/drawing/2014/main" id="{BD66D609-D860-4926-A7AD-223873361251}"/>
              </a:ext>
            </a:extLst>
          </p:cNvPr>
          <p:cNvSpPr/>
          <p:nvPr/>
        </p:nvSpPr>
        <p:spPr>
          <a:xfrm>
            <a:off x="4733764" y="2780928"/>
            <a:ext cx="4320480" cy="1836204"/>
          </a:xfrm>
          <a:prstGeom prst="wedgeRectCallout">
            <a:avLst>
              <a:gd name="adj1" fmla="val -56517"/>
              <a:gd name="adj2" fmla="val -22584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„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Often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there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are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 a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lot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of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 network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partners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involved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 and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everyone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is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working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 at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cross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purposes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.“</a:t>
            </a:r>
          </a:p>
          <a:p>
            <a:pPr lvl="1"/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(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Daughter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of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 an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alcohol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Calibri" pitchFamily="34" charset="0"/>
              </a:rPr>
              <a:t>dependent</a:t>
            </a:r>
            <a:r>
              <a:rPr lang="de-DE" sz="2000" dirty="0">
                <a:solidFill>
                  <a:schemeClr val="tx1"/>
                </a:solidFill>
                <a:latin typeface="Calibri" pitchFamily="34" charset="0"/>
              </a:rPr>
              <a:t>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CC8B14-445B-48FB-963D-54A3E25CDE6D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2200" dirty="0">
                <a:latin typeface="Calibri" pitchFamily="34" charset="0"/>
              </a:rPr>
              <a:t>Both </a:t>
            </a:r>
            <a:r>
              <a:rPr lang="de-DE" sz="2200" dirty="0" err="1">
                <a:latin typeface="Calibri" pitchFamily="34" charset="0"/>
              </a:rPr>
              <a:t>forms</a:t>
            </a:r>
            <a:r>
              <a:rPr lang="de-DE" sz="2200" dirty="0">
                <a:latin typeface="Calibri" pitchFamily="34" charset="0"/>
              </a:rPr>
              <a:t> </a:t>
            </a:r>
            <a:r>
              <a:rPr lang="de-DE" sz="2200" dirty="0" err="1">
                <a:latin typeface="Calibri" pitchFamily="34" charset="0"/>
              </a:rPr>
              <a:t>of</a:t>
            </a:r>
            <a:r>
              <a:rPr lang="de-DE" sz="2200" dirty="0">
                <a:latin typeface="Calibri" pitchFamily="34" charset="0"/>
              </a:rPr>
              <a:t> </a:t>
            </a:r>
            <a:r>
              <a:rPr lang="de-DE" sz="2200" dirty="0" err="1">
                <a:latin typeface="Calibri" pitchFamily="34" charset="0"/>
              </a:rPr>
              <a:t>addictions</a:t>
            </a:r>
            <a:r>
              <a:rPr lang="de-DE" sz="2200" dirty="0">
                <a:latin typeface="Calibri" pitchFamily="34" charset="0"/>
              </a:rPr>
              <a:t> </a:t>
            </a:r>
            <a:r>
              <a:rPr lang="de-DE" sz="2200" dirty="0" err="1">
                <a:latin typeface="Calibri" pitchFamily="34" charset="0"/>
              </a:rPr>
              <a:t>have</a:t>
            </a:r>
            <a:r>
              <a:rPr lang="de-DE" sz="2200" dirty="0">
                <a:latin typeface="Calibri" pitchFamily="34" charset="0"/>
              </a:rPr>
              <a:t> an </a:t>
            </a:r>
            <a:r>
              <a:rPr lang="de-DE" sz="2200" dirty="0" err="1">
                <a:latin typeface="Calibri" pitchFamily="34" charset="0"/>
              </a:rPr>
              <a:t>impact</a:t>
            </a:r>
            <a:r>
              <a:rPr lang="de-DE" sz="2200" dirty="0">
                <a:latin typeface="Calibri" pitchFamily="34" charset="0"/>
              </a:rPr>
              <a:t> on </a:t>
            </a:r>
            <a:r>
              <a:rPr lang="de-DE" sz="2200" dirty="0" err="1">
                <a:latin typeface="Calibri" pitchFamily="34" charset="0"/>
              </a:rPr>
              <a:t>the</a:t>
            </a:r>
            <a:r>
              <a:rPr lang="de-DE" sz="2200" dirty="0">
                <a:latin typeface="Calibri" pitchFamily="34" charset="0"/>
              </a:rPr>
              <a:t> </a:t>
            </a:r>
            <a:r>
              <a:rPr lang="de-DE" sz="2200" dirty="0" err="1">
                <a:latin typeface="Calibri" pitchFamily="34" charset="0"/>
              </a:rPr>
              <a:t>situation</a:t>
            </a:r>
            <a:r>
              <a:rPr lang="de-DE" sz="2200" dirty="0">
                <a:latin typeface="Calibri" pitchFamily="34" charset="0"/>
              </a:rPr>
              <a:t> </a:t>
            </a:r>
            <a:r>
              <a:rPr lang="de-DE" sz="2200" dirty="0" err="1">
                <a:latin typeface="Calibri" pitchFamily="34" charset="0"/>
              </a:rPr>
              <a:t>of</a:t>
            </a:r>
            <a:r>
              <a:rPr lang="de-DE" sz="2200" dirty="0">
                <a:latin typeface="Calibri" pitchFamily="34" charset="0"/>
              </a:rPr>
              <a:t> FMAs, </a:t>
            </a:r>
            <a:r>
              <a:rPr lang="de-DE" sz="2200" dirty="0" err="1">
                <a:latin typeface="Calibri" pitchFamily="34" charset="0"/>
              </a:rPr>
              <a:t>albeit</a:t>
            </a:r>
            <a:r>
              <a:rPr lang="de-DE" sz="2200" dirty="0">
                <a:latin typeface="Calibri" pitchFamily="34" charset="0"/>
              </a:rPr>
              <a:t> </a:t>
            </a:r>
            <a:r>
              <a:rPr lang="de-DE" sz="2200" dirty="0" err="1">
                <a:latin typeface="Calibri" pitchFamily="34" charset="0"/>
              </a:rPr>
              <a:t>with</a:t>
            </a:r>
            <a:r>
              <a:rPr lang="de-DE" sz="2200" dirty="0">
                <a:latin typeface="Calibri" pitchFamily="34" charset="0"/>
              </a:rPr>
              <a:t> </a:t>
            </a:r>
            <a:r>
              <a:rPr lang="de-DE" sz="2200" dirty="0" err="1">
                <a:latin typeface="Calibri" pitchFamily="34" charset="0"/>
              </a:rPr>
              <a:t>specific</a:t>
            </a:r>
            <a:r>
              <a:rPr lang="de-DE" sz="2200" dirty="0">
                <a:latin typeface="Calibri" pitchFamily="34" charset="0"/>
              </a:rPr>
              <a:t> </a:t>
            </a:r>
            <a:r>
              <a:rPr lang="de-DE" sz="2200" dirty="0" err="1">
                <a:latin typeface="Calibri" pitchFamily="34" charset="0"/>
              </a:rPr>
              <a:t>differences</a:t>
            </a:r>
            <a:r>
              <a:rPr lang="de-DE" sz="2200" dirty="0">
                <a:latin typeface="Calibri" pitchFamily="34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2200" dirty="0" err="1">
                <a:latin typeface="Calibri" pitchFamily="34" charset="0"/>
              </a:rPr>
              <a:t>Barriers</a:t>
            </a:r>
            <a:r>
              <a:rPr lang="de-DE" sz="2200" dirty="0">
                <a:latin typeface="Calibri" pitchFamily="34" charset="0"/>
              </a:rPr>
              <a:t> and </a:t>
            </a:r>
            <a:r>
              <a:rPr lang="de-DE" sz="2200" dirty="0" err="1">
                <a:latin typeface="Calibri" pitchFamily="34" charset="0"/>
              </a:rPr>
              <a:t>desires</a:t>
            </a:r>
            <a:r>
              <a:rPr lang="de-DE" sz="2200" dirty="0">
                <a:latin typeface="Calibri" pitchFamily="34" charset="0"/>
              </a:rPr>
              <a:t> </a:t>
            </a:r>
            <a:r>
              <a:rPr lang="de-DE" sz="2200" dirty="0" err="1">
                <a:latin typeface="Calibri" pitchFamily="34" charset="0"/>
              </a:rPr>
              <a:t>of</a:t>
            </a:r>
            <a:r>
              <a:rPr lang="de-DE" sz="2200" dirty="0">
                <a:latin typeface="Calibri" pitchFamily="34" charset="0"/>
              </a:rPr>
              <a:t> FMAs </a:t>
            </a:r>
            <a:r>
              <a:rPr lang="de-DE" sz="2200" dirty="0" err="1">
                <a:latin typeface="Calibri" pitchFamily="34" charset="0"/>
              </a:rPr>
              <a:t>reflect</a:t>
            </a:r>
            <a:r>
              <a:rPr lang="de-DE" sz="2200" dirty="0">
                <a:latin typeface="Calibri" pitchFamily="34" charset="0"/>
              </a:rPr>
              <a:t> </a:t>
            </a:r>
            <a:r>
              <a:rPr lang="de-DE" sz="2200" dirty="0" err="1">
                <a:latin typeface="Calibri" pitchFamily="34" charset="0"/>
              </a:rPr>
              <a:t>the</a:t>
            </a:r>
            <a:r>
              <a:rPr lang="de-DE" sz="2200" dirty="0">
                <a:latin typeface="Calibri" pitchFamily="34" charset="0"/>
              </a:rPr>
              <a:t> substantial </a:t>
            </a:r>
            <a:r>
              <a:rPr lang="de-DE" sz="2200" dirty="0" err="1">
                <a:latin typeface="Calibri" pitchFamily="34" charset="0"/>
              </a:rPr>
              <a:t>need</a:t>
            </a:r>
            <a:r>
              <a:rPr lang="de-DE" sz="2200" dirty="0">
                <a:latin typeface="Calibri" pitchFamily="34" charset="0"/>
              </a:rPr>
              <a:t> </a:t>
            </a:r>
            <a:r>
              <a:rPr lang="de-DE" sz="2200" dirty="0" err="1">
                <a:latin typeface="Calibri" pitchFamily="34" charset="0"/>
              </a:rPr>
              <a:t>for</a:t>
            </a:r>
            <a:r>
              <a:rPr lang="de-DE" sz="2200" dirty="0">
                <a:latin typeface="Calibri" pitchFamily="34" charset="0"/>
              </a:rPr>
              <a:t> private and professional support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2200" dirty="0">
                <a:latin typeface="Calibri" pitchFamily="34" charset="0"/>
              </a:rPr>
              <a:t>The „Stress-</a:t>
            </a:r>
            <a:r>
              <a:rPr lang="de-DE" sz="2200" dirty="0" err="1">
                <a:latin typeface="Calibri" pitchFamily="34" charset="0"/>
              </a:rPr>
              <a:t>Strain</a:t>
            </a:r>
            <a:r>
              <a:rPr lang="de-DE" sz="2200" dirty="0">
                <a:latin typeface="Calibri" pitchFamily="34" charset="0"/>
              </a:rPr>
              <a:t>-Coping-Support-Model“ </a:t>
            </a:r>
            <a:r>
              <a:rPr lang="de-DE" sz="2200" dirty="0" err="1">
                <a:latin typeface="Calibri" pitchFamily="34" charset="0"/>
              </a:rPr>
              <a:t>is</a:t>
            </a:r>
            <a:r>
              <a:rPr lang="de-DE" sz="2200" dirty="0">
                <a:latin typeface="Calibri" pitchFamily="34" charset="0"/>
              </a:rPr>
              <a:t> transferable </a:t>
            </a:r>
            <a:r>
              <a:rPr lang="de-DE" sz="2200" dirty="0" err="1">
                <a:latin typeface="Calibri" pitchFamily="34" charset="0"/>
              </a:rPr>
              <a:t>to</a:t>
            </a:r>
            <a:r>
              <a:rPr lang="de-DE" sz="2200" dirty="0">
                <a:latin typeface="Calibri" pitchFamily="34" charset="0"/>
              </a:rPr>
              <a:t> </a:t>
            </a:r>
            <a:r>
              <a:rPr lang="de-DE" sz="2200" dirty="0" err="1">
                <a:latin typeface="Calibri" pitchFamily="34" charset="0"/>
              </a:rPr>
              <a:t>the</a:t>
            </a:r>
            <a:r>
              <a:rPr lang="de-DE" sz="2200" dirty="0">
                <a:latin typeface="Calibri" pitchFamily="34" charset="0"/>
              </a:rPr>
              <a:t> </a:t>
            </a:r>
            <a:r>
              <a:rPr lang="de-DE" sz="2200" dirty="0" err="1">
                <a:latin typeface="Calibri" pitchFamily="34" charset="0"/>
              </a:rPr>
              <a:t>situation</a:t>
            </a:r>
            <a:r>
              <a:rPr lang="de-DE" sz="2200" dirty="0">
                <a:latin typeface="Calibri" pitchFamily="34" charset="0"/>
              </a:rPr>
              <a:t> </a:t>
            </a:r>
            <a:r>
              <a:rPr lang="de-DE" sz="2200" dirty="0" err="1">
                <a:latin typeface="Calibri" pitchFamily="34" charset="0"/>
              </a:rPr>
              <a:t>of</a:t>
            </a:r>
            <a:r>
              <a:rPr lang="de-DE" sz="2200" dirty="0">
                <a:latin typeface="Calibri" pitchFamily="34" charset="0"/>
              </a:rPr>
              <a:t> FMAs in Germany…</a:t>
            </a:r>
          </a:p>
          <a:p>
            <a:pPr lvl="1">
              <a:spcBef>
                <a:spcPts val="0"/>
              </a:spcBef>
              <a:buNone/>
            </a:pPr>
            <a:r>
              <a:rPr lang="de-DE" sz="1900" dirty="0">
                <a:latin typeface="Calibri" pitchFamily="34" charset="0"/>
              </a:rPr>
              <a:t>     </a:t>
            </a:r>
            <a:r>
              <a:rPr lang="de-DE" sz="2200" dirty="0">
                <a:latin typeface="Calibri" pitchFamily="34" charset="0"/>
              </a:rPr>
              <a:t>and </a:t>
            </a:r>
            <a:r>
              <a:rPr lang="de-DE" sz="2200" dirty="0" err="1">
                <a:latin typeface="Calibri" pitchFamily="34" charset="0"/>
              </a:rPr>
              <a:t>should</a:t>
            </a:r>
            <a:r>
              <a:rPr lang="de-DE" sz="2200" dirty="0">
                <a:latin typeface="Calibri" pitchFamily="34" charset="0"/>
              </a:rPr>
              <a:t> </a:t>
            </a:r>
            <a:r>
              <a:rPr lang="de-DE" sz="2200" dirty="0" err="1">
                <a:latin typeface="Calibri" pitchFamily="34" charset="0"/>
              </a:rPr>
              <a:t>be</a:t>
            </a:r>
            <a:r>
              <a:rPr lang="de-DE" sz="2200" dirty="0">
                <a:latin typeface="Calibri" pitchFamily="34" charset="0"/>
              </a:rPr>
              <a:t> </a:t>
            </a:r>
            <a:r>
              <a:rPr lang="de-DE" sz="2200" dirty="0" err="1">
                <a:latin typeface="Calibri" pitchFamily="34" charset="0"/>
              </a:rPr>
              <a:t>extended</a:t>
            </a:r>
            <a:r>
              <a:rPr lang="de-DE" sz="2200" dirty="0">
                <a:latin typeface="Calibri" pitchFamily="34" charset="0"/>
              </a:rPr>
              <a:t> </a:t>
            </a:r>
            <a:r>
              <a:rPr lang="de-DE" sz="2200" dirty="0" err="1">
                <a:latin typeface="Calibri" pitchFamily="34" charset="0"/>
              </a:rPr>
              <a:t>with</a:t>
            </a:r>
            <a:r>
              <a:rPr lang="de-DE" sz="2200" dirty="0">
                <a:latin typeface="Calibri" pitchFamily="34" charset="0"/>
              </a:rPr>
              <a:t> </a:t>
            </a:r>
            <a:r>
              <a:rPr lang="de-DE" sz="2200" dirty="0" err="1">
                <a:latin typeface="Calibri" pitchFamily="34" charset="0"/>
              </a:rPr>
              <a:t>the</a:t>
            </a:r>
            <a:r>
              <a:rPr lang="de-DE" sz="2200" dirty="0">
                <a:latin typeface="Calibri" pitchFamily="34" charset="0"/>
              </a:rPr>
              <a:t> </a:t>
            </a:r>
            <a:r>
              <a:rPr lang="de-DE" sz="2200" dirty="0" err="1">
                <a:latin typeface="Calibri" pitchFamily="34" charset="0"/>
              </a:rPr>
              <a:t>components</a:t>
            </a:r>
            <a:r>
              <a:rPr lang="de-DE" sz="2200" dirty="0">
                <a:latin typeface="Calibri" pitchFamily="34" charset="0"/>
              </a:rPr>
              <a:t>:</a:t>
            </a:r>
          </a:p>
          <a:p>
            <a:pPr lvl="1">
              <a:spcBef>
                <a:spcPts val="0"/>
              </a:spcBef>
              <a:buNone/>
            </a:pPr>
            <a:r>
              <a:rPr lang="de-DE" sz="2200" dirty="0">
                <a:latin typeface="Calibri" pitchFamily="34" charset="0"/>
              </a:rPr>
              <a:t>     </a:t>
            </a:r>
            <a:r>
              <a:rPr lang="de-DE" sz="2200" dirty="0" err="1">
                <a:solidFill>
                  <a:srgbClr val="FFC000"/>
                </a:solidFill>
                <a:latin typeface="Calibri" pitchFamily="34" charset="0"/>
              </a:rPr>
              <a:t>Barriers</a:t>
            </a:r>
            <a:r>
              <a:rPr lang="de-DE" sz="2200" dirty="0">
                <a:solidFill>
                  <a:srgbClr val="FFC000"/>
                </a:solidFill>
                <a:latin typeface="Calibri" pitchFamily="34" charset="0"/>
              </a:rPr>
              <a:t> </a:t>
            </a:r>
            <a:r>
              <a:rPr lang="de-DE" sz="2200" dirty="0" err="1">
                <a:solidFill>
                  <a:srgbClr val="FFC000"/>
                </a:solidFill>
                <a:latin typeface="Calibri" pitchFamily="34" charset="0"/>
              </a:rPr>
              <a:t>for</a:t>
            </a:r>
            <a:r>
              <a:rPr lang="de-DE" sz="2200" dirty="0">
                <a:solidFill>
                  <a:srgbClr val="FFC000"/>
                </a:solidFill>
                <a:latin typeface="Calibri" pitchFamily="34" charset="0"/>
              </a:rPr>
              <a:t> </a:t>
            </a:r>
            <a:r>
              <a:rPr lang="de-DE" sz="2200" dirty="0" err="1">
                <a:solidFill>
                  <a:srgbClr val="FFC000"/>
                </a:solidFill>
                <a:latin typeface="Calibri" pitchFamily="34" charset="0"/>
              </a:rPr>
              <a:t>treatment</a:t>
            </a:r>
            <a:r>
              <a:rPr lang="de-DE" sz="2200" dirty="0">
                <a:solidFill>
                  <a:srgbClr val="FFC000"/>
                </a:solidFill>
                <a:latin typeface="Calibri" pitchFamily="34" charset="0"/>
              </a:rPr>
              <a:t> </a:t>
            </a:r>
            <a:r>
              <a:rPr lang="de-DE" sz="2200" dirty="0">
                <a:latin typeface="Calibri" pitchFamily="34" charset="0"/>
              </a:rPr>
              <a:t>and 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None/>
            </a:pPr>
            <a:r>
              <a:rPr lang="de-DE" sz="2200" dirty="0">
                <a:latin typeface="Calibri" pitchFamily="34" charset="0"/>
              </a:rPr>
              <a:t>     </a:t>
            </a:r>
            <a:r>
              <a:rPr lang="de-DE" sz="2200" dirty="0" err="1">
                <a:solidFill>
                  <a:srgbClr val="FFC000"/>
                </a:solidFill>
                <a:latin typeface="Calibri" pitchFamily="34" charset="0"/>
              </a:rPr>
              <a:t>Desires</a:t>
            </a:r>
            <a:r>
              <a:rPr lang="de-DE" sz="2200" dirty="0">
                <a:solidFill>
                  <a:srgbClr val="FFC000"/>
                </a:solidFill>
                <a:latin typeface="Calibri" pitchFamily="34" charset="0"/>
              </a:rPr>
              <a:t> and </a:t>
            </a:r>
            <a:r>
              <a:rPr lang="de-DE" sz="2200" dirty="0" err="1">
                <a:solidFill>
                  <a:srgbClr val="FFC000"/>
                </a:solidFill>
                <a:latin typeface="Calibri" pitchFamily="34" charset="0"/>
              </a:rPr>
              <a:t>needs</a:t>
            </a:r>
            <a:r>
              <a:rPr lang="de-DE" sz="2200" dirty="0">
                <a:solidFill>
                  <a:srgbClr val="FFC000"/>
                </a:solidFill>
                <a:latin typeface="Calibri" pitchFamily="34" charset="0"/>
              </a:rPr>
              <a:t> </a:t>
            </a:r>
            <a:r>
              <a:rPr lang="de-DE" sz="2200" dirty="0" err="1">
                <a:solidFill>
                  <a:srgbClr val="FFC000"/>
                </a:solidFill>
                <a:latin typeface="Calibri" pitchFamily="34" charset="0"/>
              </a:rPr>
              <a:t>of</a:t>
            </a:r>
            <a:r>
              <a:rPr lang="de-DE" sz="2200" dirty="0">
                <a:solidFill>
                  <a:srgbClr val="FFC000"/>
                </a:solidFill>
                <a:latin typeface="Calibri" pitchFamily="34" charset="0"/>
              </a:rPr>
              <a:t> FMAs</a:t>
            </a:r>
            <a:endParaRPr lang="de-DE" sz="2200" dirty="0">
              <a:latin typeface="Calibri" pitchFamily="34" charset="0"/>
            </a:endParaRPr>
          </a:p>
          <a:p>
            <a:pPr>
              <a:spcBef>
                <a:spcPts val="0"/>
              </a:spcBef>
            </a:pPr>
            <a:r>
              <a:rPr lang="de-DE" sz="2200" dirty="0" err="1">
                <a:latin typeface="Calibri" pitchFamily="34" charset="0"/>
              </a:rPr>
              <a:t>There‘s</a:t>
            </a:r>
            <a:r>
              <a:rPr lang="de-DE" sz="2200" dirty="0">
                <a:latin typeface="Calibri" pitchFamily="34" charset="0"/>
              </a:rPr>
              <a:t> a </a:t>
            </a:r>
            <a:r>
              <a:rPr lang="de-DE" sz="2200" dirty="0" err="1">
                <a:latin typeface="Calibri" pitchFamily="34" charset="0"/>
              </a:rPr>
              <a:t>need</a:t>
            </a:r>
            <a:r>
              <a:rPr lang="de-DE" sz="2200" dirty="0">
                <a:latin typeface="Calibri" pitchFamily="34" charset="0"/>
              </a:rPr>
              <a:t> </a:t>
            </a:r>
            <a:r>
              <a:rPr lang="de-DE" sz="2200" dirty="0" err="1">
                <a:latin typeface="Calibri" pitchFamily="34" charset="0"/>
              </a:rPr>
              <a:t>for</a:t>
            </a:r>
            <a:r>
              <a:rPr lang="de-DE" sz="2200" dirty="0">
                <a:latin typeface="Calibri" pitchFamily="34" charset="0"/>
              </a:rPr>
              <a:t> </a:t>
            </a:r>
            <a:r>
              <a:rPr lang="de-DE" sz="2200" dirty="0" err="1">
                <a:latin typeface="Calibri" pitchFamily="34" charset="0"/>
              </a:rPr>
              <a:t>improvement</a:t>
            </a:r>
            <a:r>
              <a:rPr lang="de-DE" sz="2200" dirty="0">
                <a:latin typeface="Calibri" pitchFamily="34" charset="0"/>
              </a:rPr>
              <a:t> </a:t>
            </a:r>
            <a:r>
              <a:rPr lang="de-DE" sz="2200" dirty="0" err="1">
                <a:latin typeface="Calibri" pitchFamily="34" charset="0"/>
              </a:rPr>
              <a:t>of</a:t>
            </a:r>
            <a:r>
              <a:rPr lang="de-DE" sz="2200" dirty="0">
                <a:latin typeface="Calibri" pitchFamily="34" charset="0"/>
              </a:rPr>
              <a:t> </a:t>
            </a:r>
            <a:r>
              <a:rPr lang="de-DE" sz="2200" dirty="0" err="1">
                <a:latin typeface="Calibri" pitchFamily="34" charset="0"/>
              </a:rPr>
              <a:t>visibility</a:t>
            </a:r>
            <a:r>
              <a:rPr lang="de-DE" sz="2200" dirty="0">
                <a:latin typeface="Calibri" pitchFamily="34" charset="0"/>
              </a:rPr>
              <a:t> and </a:t>
            </a:r>
            <a:r>
              <a:rPr lang="de-DE" sz="2200" dirty="0" err="1">
                <a:latin typeface="Calibri" pitchFamily="34" charset="0"/>
              </a:rPr>
              <a:t>accessibility</a:t>
            </a:r>
            <a:r>
              <a:rPr lang="de-DE" sz="2200" dirty="0">
                <a:latin typeface="Calibri" pitchFamily="34" charset="0"/>
              </a:rPr>
              <a:t> </a:t>
            </a:r>
            <a:r>
              <a:rPr lang="de-DE" sz="2200" dirty="0" err="1">
                <a:latin typeface="Calibri" pitchFamily="34" charset="0"/>
              </a:rPr>
              <a:t>of</a:t>
            </a:r>
            <a:r>
              <a:rPr lang="de-DE" sz="2200" dirty="0">
                <a:latin typeface="Calibri" pitchFamily="34" charset="0"/>
              </a:rPr>
              <a:t> </a:t>
            </a:r>
            <a:r>
              <a:rPr lang="de-DE" sz="2200" dirty="0" err="1">
                <a:latin typeface="Calibri" pitchFamily="34" charset="0"/>
              </a:rPr>
              <a:t>treatment</a:t>
            </a:r>
            <a:r>
              <a:rPr lang="de-DE" sz="2200" dirty="0">
                <a:latin typeface="Calibri" pitchFamily="34" charset="0"/>
              </a:rPr>
              <a:t> </a:t>
            </a:r>
            <a:r>
              <a:rPr lang="de-DE" sz="2200" dirty="0" err="1">
                <a:latin typeface="Calibri" pitchFamily="34" charset="0"/>
              </a:rPr>
              <a:t>services</a:t>
            </a:r>
            <a:r>
              <a:rPr lang="de-DE" sz="2200" dirty="0">
                <a:latin typeface="Calibri" pitchFamily="34" charset="0"/>
              </a:rPr>
              <a:t> and an </a:t>
            </a:r>
            <a:r>
              <a:rPr lang="de-DE" sz="2200" dirty="0" err="1">
                <a:latin typeface="Calibri" pitchFamily="34" charset="0"/>
              </a:rPr>
              <a:t>increase</a:t>
            </a:r>
            <a:r>
              <a:rPr lang="de-DE" sz="2200" dirty="0">
                <a:latin typeface="Calibri" pitchFamily="34" charset="0"/>
              </a:rPr>
              <a:t> </a:t>
            </a:r>
            <a:r>
              <a:rPr lang="de-DE" sz="2200" dirty="0" err="1">
                <a:latin typeface="Calibri" pitchFamily="34" charset="0"/>
              </a:rPr>
              <a:t>of</a:t>
            </a:r>
            <a:r>
              <a:rPr lang="de-DE" sz="2200" dirty="0">
                <a:latin typeface="Calibri" pitchFamily="34" charset="0"/>
              </a:rPr>
              <a:t> </a:t>
            </a:r>
            <a:r>
              <a:rPr lang="de-DE" sz="2200" dirty="0" err="1">
                <a:latin typeface="Calibri" pitchFamily="34" charset="0"/>
              </a:rPr>
              <a:t>public</a:t>
            </a:r>
            <a:r>
              <a:rPr lang="de-DE" sz="2200" dirty="0">
                <a:latin typeface="Calibri" pitchFamily="34" charset="0"/>
              </a:rPr>
              <a:t> </a:t>
            </a:r>
            <a:r>
              <a:rPr lang="de-DE" sz="2200" dirty="0" err="1">
                <a:latin typeface="Calibri" pitchFamily="34" charset="0"/>
              </a:rPr>
              <a:t>awareness</a:t>
            </a:r>
            <a:r>
              <a:rPr lang="de-DE" sz="2200" dirty="0">
                <a:latin typeface="Calibri" pitchFamily="34" charset="0"/>
              </a:rPr>
              <a:t> </a:t>
            </a:r>
            <a:r>
              <a:rPr lang="de-DE" sz="2200" dirty="0" err="1">
                <a:latin typeface="Calibri" pitchFamily="34" charset="0"/>
              </a:rPr>
              <a:t>of</a:t>
            </a:r>
            <a:r>
              <a:rPr lang="de-DE" sz="2200" dirty="0">
                <a:latin typeface="Calibri" pitchFamily="34" charset="0"/>
              </a:rPr>
              <a:t> </a:t>
            </a:r>
            <a:r>
              <a:rPr lang="de-DE" sz="2200" dirty="0" err="1">
                <a:latin typeface="Calibri" pitchFamily="34" charset="0"/>
              </a:rPr>
              <a:t>addiction</a:t>
            </a:r>
            <a:r>
              <a:rPr lang="de-DE" sz="2200" dirty="0">
                <a:latin typeface="Calibri" pitchFamily="34" charset="0"/>
              </a:rPr>
              <a:t> </a:t>
            </a:r>
            <a:r>
              <a:rPr lang="de-DE" sz="2200" dirty="0" err="1">
                <a:latin typeface="Calibri" pitchFamily="34" charset="0"/>
              </a:rPr>
              <a:t>disorders</a:t>
            </a:r>
            <a:endParaRPr lang="de-DE" sz="2200" dirty="0">
              <a:latin typeface="Calibri" pitchFamily="34" charset="0"/>
            </a:endParaRPr>
          </a:p>
          <a:p>
            <a:pPr>
              <a:spcBef>
                <a:spcPts val="0"/>
              </a:spcBef>
            </a:pPr>
            <a:endParaRPr lang="de-DE" sz="2300" dirty="0">
              <a:latin typeface="Calibri" pitchFamily="34" charset="0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48C94FA-855F-49A4-99B4-A4D3A7BBB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Conclusions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CC8B14-445B-48FB-963D-54A3E25CDE6D}" type="slidenum">
              <a:rPr lang="de-DE" smtClean="0">
                <a:latin typeface="Calibri" pitchFamily="34" charset="0"/>
              </a:rPr>
              <a:pPr/>
              <a:t>17</a:t>
            </a:fld>
            <a:endParaRPr lang="de-DE">
              <a:latin typeface="Calibri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539552" y="1988840"/>
            <a:ext cx="8229600" cy="4248472"/>
          </a:xfrm>
        </p:spPr>
        <p:txBody>
          <a:bodyPr>
            <a:normAutofit fontScale="85000" lnSpcReduction="20000"/>
          </a:bodyPr>
          <a:lstStyle/>
          <a:p>
            <a:r>
              <a:rPr lang="de-DE" sz="2000" dirty="0">
                <a:latin typeface="Calibri" pitchFamily="34" charset="0"/>
              </a:rPr>
              <a:t>Buchner UG, </a:t>
            </a:r>
            <a:r>
              <a:rPr lang="de-DE" sz="2000" dirty="0" err="1">
                <a:latin typeface="Calibri" pitchFamily="34" charset="0"/>
              </a:rPr>
              <a:t>Koytek</a:t>
            </a:r>
            <a:r>
              <a:rPr lang="de-DE" sz="2000" dirty="0">
                <a:latin typeface="Calibri" pitchFamily="34" charset="0"/>
              </a:rPr>
              <a:t> A, Arnold M, </a:t>
            </a:r>
            <a:r>
              <a:rPr lang="de-DE" sz="2000" dirty="0" err="1">
                <a:latin typeface="Calibri" pitchFamily="34" charset="0"/>
              </a:rPr>
              <a:t>Wodarz</a:t>
            </a:r>
            <a:r>
              <a:rPr lang="de-DE" sz="2000" dirty="0">
                <a:latin typeface="Calibri" pitchFamily="34" charset="0"/>
              </a:rPr>
              <a:t> N, </a:t>
            </a:r>
            <a:r>
              <a:rPr lang="de-DE" sz="2000" dirty="0" err="1">
                <a:latin typeface="Calibri" pitchFamily="34" charset="0"/>
              </a:rPr>
              <a:t>Wolstein</a:t>
            </a:r>
            <a:r>
              <a:rPr lang="de-DE" sz="2000" dirty="0">
                <a:latin typeface="Calibri" pitchFamily="34" charset="0"/>
              </a:rPr>
              <a:t> J (2013). </a:t>
            </a:r>
            <a:r>
              <a:rPr lang="de-DE" sz="2000" dirty="0" err="1">
                <a:latin typeface="Calibri" pitchFamily="34" charset="0"/>
              </a:rPr>
              <a:t>EfA</a:t>
            </a:r>
            <a:r>
              <a:rPr lang="de-DE" sz="2000" dirty="0">
                <a:latin typeface="Calibri" pitchFamily="34" charset="0"/>
              </a:rPr>
              <a:t> – Ein E-Mental-Health-Programm für Angehörige problematischer und pathologischer Glücksspieler. rausch – Wiener Zeitschrift für Suchtforschung 2 (3): 164-170.</a:t>
            </a:r>
          </a:p>
          <a:p>
            <a:r>
              <a:rPr lang="de-DE" sz="2000" dirty="0">
                <a:latin typeface="Calibri" pitchFamily="34" charset="0"/>
              </a:rPr>
              <a:t>Klein M (2000). Alkohol und Familie: Forschung und Forschungslücken. In: Alkoholabhängigkeit erkennen und behandeln (hrsg. v. G Kruse, J Körkel, U Schmalz), Bonn, Psychiatrie-Verlag: 139-158.</a:t>
            </a:r>
          </a:p>
          <a:p>
            <a:r>
              <a:rPr lang="de-DE" sz="2000" dirty="0" err="1">
                <a:latin typeface="Calibri" pitchFamily="34" charset="0"/>
              </a:rPr>
              <a:t>Orford</a:t>
            </a:r>
            <a:r>
              <a:rPr lang="de-DE" sz="2000" dirty="0">
                <a:latin typeface="Calibri" pitchFamily="34" charset="0"/>
              </a:rPr>
              <a:t> J, </a:t>
            </a:r>
            <a:r>
              <a:rPr lang="de-DE" sz="2000" dirty="0" err="1">
                <a:latin typeface="Calibri" pitchFamily="34" charset="0"/>
              </a:rPr>
              <a:t>Natera</a:t>
            </a:r>
            <a:r>
              <a:rPr lang="de-DE" sz="2000" dirty="0">
                <a:latin typeface="Calibri" pitchFamily="34" charset="0"/>
              </a:rPr>
              <a:t> G, </a:t>
            </a:r>
            <a:r>
              <a:rPr lang="de-DE" sz="2000" dirty="0" err="1">
                <a:latin typeface="Calibri" pitchFamily="34" charset="0"/>
              </a:rPr>
              <a:t>Copello</a:t>
            </a:r>
            <a:r>
              <a:rPr lang="de-DE" sz="2000" dirty="0">
                <a:latin typeface="Calibri" pitchFamily="34" charset="0"/>
              </a:rPr>
              <a:t> A, Atkinson C, Mora J, </a:t>
            </a:r>
            <a:r>
              <a:rPr lang="de-DE" sz="2000" dirty="0" err="1">
                <a:latin typeface="Calibri" pitchFamily="34" charset="0"/>
              </a:rPr>
              <a:t>Velleman</a:t>
            </a:r>
            <a:r>
              <a:rPr lang="de-DE" sz="2000" dirty="0">
                <a:latin typeface="Calibri" pitchFamily="34" charset="0"/>
              </a:rPr>
              <a:t> R, et al. (2005). Coping </a:t>
            </a:r>
            <a:r>
              <a:rPr lang="de-DE" sz="2000" dirty="0" err="1">
                <a:latin typeface="Calibri" pitchFamily="34" charset="0"/>
              </a:rPr>
              <a:t>with</a:t>
            </a:r>
            <a:r>
              <a:rPr lang="de-DE" sz="2000" dirty="0">
                <a:latin typeface="Calibri" pitchFamily="34" charset="0"/>
              </a:rPr>
              <a:t> </a:t>
            </a:r>
            <a:r>
              <a:rPr lang="de-DE" sz="2000" dirty="0" err="1">
                <a:latin typeface="Calibri" pitchFamily="34" charset="0"/>
              </a:rPr>
              <a:t>alcohol</a:t>
            </a:r>
            <a:r>
              <a:rPr lang="de-DE" sz="2000" dirty="0">
                <a:latin typeface="Calibri" pitchFamily="34" charset="0"/>
              </a:rPr>
              <a:t> and </a:t>
            </a:r>
            <a:r>
              <a:rPr lang="de-DE" sz="2000" dirty="0" err="1">
                <a:latin typeface="Calibri" pitchFamily="34" charset="0"/>
              </a:rPr>
              <a:t>drug</a:t>
            </a:r>
            <a:r>
              <a:rPr lang="de-DE" sz="2000" dirty="0">
                <a:latin typeface="Calibri" pitchFamily="34" charset="0"/>
              </a:rPr>
              <a:t> </a:t>
            </a:r>
            <a:r>
              <a:rPr lang="de-DE" sz="2000" dirty="0" err="1">
                <a:latin typeface="Calibri" pitchFamily="34" charset="0"/>
              </a:rPr>
              <a:t>problems</a:t>
            </a:r>
            <a:r>
              <a:rPr lang="de-DE" sz="2000" dirty="0">
                <a:latin typeface="Calibri" pitchFamily="34" charset="0"/>
              </a:rPr>
              <a:t>: The </a:t>
            </a:r>
            <a:r>
              <a:rPr lang="de-DE" sz="2000" dirty="0" err="1">
                <a:latin typeface="Calibri" pitchFamily="34" charset="0"/>
              </a:rPr>
              <a:t>experiences</a:t>
            </a:r>
            <a:r>
              <a:rPr lang="de-DE" sz="2000" dirty="0">
                <a:latin typeface="Calibri" pitchFamily="34" charset="0"/>
              </a:rPr>
              <a:t> </a:t>
            </a:r>
            <a:r>
              <a:rPr lang="de-DE" sz="2000" dirty="0" err="1">
                <a:latin typeface="Calibri" pitchFamily="34" charset="0"/>
              </a:rPr>
              <a:t>of</a:t>
            </a:r>
            <a:r>
              <a:rPr lang="de-DE" sz="2000" dirty="0">
                <a:latin typeface="Calibri" pitchFamily="34" charset="0"/>
              </a:rPr>
              <a:t> </a:t>
            </a:r>
            <a:r>
              <a:rPr lang="de-DE" sz="2000" dirty="0" err="1">
                <a:latin typeface="Calibri" pitchFamily="34" charset="0"/>
              </a:rPr>
              <a:t>family</a:t>
            </a:r>
            <a:r>
              <a:rPr lang="de-DE" sz="2000" dirty="0">
                <a:latin typeface="Calibri" pitchFamily="34" charset="0"/>
              </a:rPr>
              <a:t> </a:t>
            </a:r>
            <a:r>
              <a:rPr lang="de-DE" sz="2000" dirty="0" err="1">
                <a:latin typeface="Calibri" pitchFamily="34" charset="0"/>
              </a:rPr>
              <a:t>members</a:t>
            </a:r>
            <a:r>
              <a:rPr lang="de-DE" sz="2000" dirty="0">
                <a:latin typeface="Calibri" pitchFamily="34" charset="0"/>
              </a:rPr>
              <a:t> in </a:t>
            </a:r>
            <a:r>
              <a:rPr lang="de-DE" sz="2000" dirty="0" err="1">
                <a:latin typeface="Calibri" pitchFamily="34" charset="0"/>
              </a:rPr>
              <a:t>three</a:t>
            </a:r>
            <a:r>
              <a:rPr lang="de-DE" sz="2000" dirty="0">
                <a:latin typeface="Calibri" pitchFamily="34" charset="0"/>
              </a:rPr>
              <a:t> </a:t>
            </a:r>
            <a:r>
              <a:rPr lang="de-DE" sz="2000" dirty="0" err="1">
                <a:latin typeface="Calibri" pitchFamily="34" charset="0"/>
              </a:rPr>
              <a:t>contrasting</a:t>
            </a:r>
            <a:r>
              <a:rPr lang="de-DE" sz="2000" dirty="0">
                <a:latin typeface="Calibri" pitchFamily="34" charset="0"/>
              </a:rPr>
              <a:t> </a:t>
            </a:r>
            <a:r>
              <a:rPr lang="de-DE" sz="2000" dirty="0" err="1">
                <a:latin typeface="Calibri" pitchFamily="34" charset="0"/>
              </a:rPr>
              <a:t>cultures</a:t>
            </a:r>
            <a:r>
              <a:rPr lang="de-DE" sz="2000" dirty="0">
                <a:latin typeface="Calibri" pitchFamily="34" charset="0"/>
              </a:rPr>
              <a:t>. </a:t>
            </a:r>
            <a:r>
              <a:rPr lang="de-DE" sz="2000" dirty="0" err="1">
                <a:latin typeface="Calibri" pitchFamily="34" charset="0"/>
              </a:rPr>
              <a:t>Hove</a:t>
            </a:r>
            <a:r>
              <a:rPr lang="de-DE" sz="2000" dirty="0">
                <a:latin typeface="Calibri" pitchFamily="34" charset="0"/>
              </a:rPr>
              <a:t>: Taylor &amp; Francis.</a:t>
            </a:r>
          </a:p>
          <a:p>
            <a:r>
              <a:rPr lang="de-DE" sz="2000" dirty="0">
                <a:latin typeface="Calibri" pitchFamily="34" charset="0"/>
              </a:rPr>
              <a:t>Ray GT, Mertens JR, </a:t>
            </a:r>
            <a:r>
              <a:rPr lang="de-DE" sz="2000" dirty="0" err="1">
                <a:latin typeface="Calibri" pitchFamily="34" charset="0"/>
              </a:rPr>
              <a:t>Weisner</a:t>
            </a:r>
            <a:r>
              <a:rPr lang="de-DE" sz="2000" dirty="0">
                <a:latin typeface="Calibri" pitchFamily="34" charset="0"/>
              </a:rPr>
              <a:t> C (2007). The </a:t>
            </a:r>
            <a:r>
              <a:rPr lang="de-DE" sz="2000" dirty="0" err="1">
                <a:latin typeface="Calibri" pitchFamily="34" charset="0"/>
              </a:rPr>
              <a:t>excess</a:t>
            </a:r>
            <a:r>
              <a:rPr lang="de-DE" sz="2000" dirty="0">
                <a:latin typeface="Calibri" pitchFamily="34" charset="0"/>
              </a:rPr>
              <a:t> </a:t>
            </a:r>
            <a:r>
              <a:rPr lang="de-DE" sz="2000" dirty="0" err="1">
                <a:latin typeface="Calibri" pitchFamily="34" charset="0"/>
              </a:rPr>
              <a:t>medical</a:t>
            </a:r>
            <a:r>
              <a:rPr lang="de-DE" sz="2000" dirty="0">
                <a:latin typeface="Calibri" pitchFamily="34" charset="0"/>
              </a:rPr>
              <a:t> </a:t>
            </a:r>
            <a:r>
              <a:rPr lang="de-DE" sz="2000" dirty="0" err="1">
                <a:latin typeface="Calibri" pitchFamily="34" charset="0"/>
              </a:rPr>
              <a:t>cost</a:t>
            </a:r>
            <a:r>
              <a:rPr lang="de-DE" sz="2000" dirty="0">
                <a:latin typeface="Calibri" pitchFamily="34" charset="0"/>
              </a:rPr>
              <a:t> and </a:t>
            </a:r>
            <a:r>
              <a:rPr lang="de-DE" sz="2000" dirty="0" err="1">
                <a:latin typeface="Calibri" pitchFamily="34" charset="0"/>
              </a:rPr>
              <a:t>helath</a:t>
            </a:r>
            <a:r>
              <a:rPr lang="de-DE" sz="2000" dirty="0">
                <a:latin typeface="Calibri" pitchFamily="34" charset="0"/>
              </a:rPr>
              <a:t> </a:t>
            </a:r>
            <a:r>
              <a:rPr lang="de-DE" sz="2000" dirty="0" err="1">
                <a:latin typeface="Calibri" pitchFamily="34" charset="0"/>
              </a:rPr>
              <a:t>problems</a:t>
            </a:r>
            <a:r>
              <a:rPr lang="de-DE" sz="2000" dirty="0">
                <a:latin typeface="Calibri" pitchFamily="34" charset="0"/>
              </a:rPr>
              <a:t> </a:t>
            </a:r>
            <a:r>
              <a:rPr lang="de-DE" sz="2000" dirty="0" err="1">
                <a:latin typeface="Calibri" pitchFamily="34" charset="0"/>
              </a:rPr>
              <a:t>of</a:t>
            </a:r>
            <a:r>
              <a:rPr lang="de-DE" sz="2000" dirty="0">
                <a:latin typeface="Calibri" pitchFamily="34" charset="0"/>
              </a:rPr>
              <a:t> </a:t>
            </a:r>
            <a:r>
              <a:rPr lang="de-DE" sz="2000" dirty="0" err="1">
                <a:latin typeface="Calibri" pitchFamily="34" charset="0"/>
              </a:rPr>
              <a:t>family</a:t>
            </a:r>
            <a:r>
              <a:rPr lang="de-DE" sz="2000" dirty="0">
                <a:latin typeface="Calibri" pitchFamily="34" charset="0"/>
              </a:rPr>
              <a:t> </a:t>
            </a:r>
            <a:r>
              <a:rPr lang="de-DE" sz="2000" dirty="0" err="1">
                <a:latin typeface="Calibri" pitchFamily="34" charset="0"/>
              </a:rPr>
              <a:t>members</a:t>
            </a:r>
            <a:r>
              <a:rPr lang="de-DE" sz="2000" dirty="0">
                <a:latin typeface="Calibri" pitchFamily="34" charset="0"/>
              </a:rPr>
              <a:t> </a:t>
            </a:r>
            <a:r>
              <a:rPr lang="de-DE" sz="2000" dirty="0" err="1">
                <a:latin typeface="Calibri" pitchFamily="34" charset="0"/>
              </a:rPr>
              <a:t>of</a:t>
            </a:r>
            <a:r>
              <a:rPr lang="de-DE" sz="2000" dirty="0">
                <a:latin typeface="Calibri" pitchFamily="34" charset="0"/>
              </a:rPr>
              <a:t> </a:t>
            </a:r>
            <a:r>
              <a:rPr lang="de-DE" sz="2000" dirty="0" err="1">
                <a:latin typeface="Calibri" pitchFamily="34" charset="0"/>
              </a:rPr>
              <a:t>persons</a:t>
            </a:r>
            <a:r>
              <a:rPr lang="de-DE" sz="2000" dirty="0">
                <a:latin typeface="Calibri" pitchFamily="34" charset="0"/>
              </a:rPr>
              <a:t> </a:t>
            </a:r>
            <a:r>
              <a:rPr lang="de-DE" sz="2000" dirty="0" err="1">
                <a:latin typeface="Calibri" pitchFamily="34" charset="0"/>
              </a:rPr>
              <a:t>diagnosed</a:t>
            </a:r>
            <a:r>
              <a:rPr lang="de-DE" sz="2000" dirty="0">
                <a:latin typeface="Calibri" pitchFamily="34" charset="0"/>
              </a:rPr>
              <a:t> </a:t>
            </a:r>
            <a:r>
              <a:rPr lang="de-DE" sz="2000" dirty="0" err="1">
                <a:latin typeface="Calibri" pitchFamily="34" charset="0"/>
              </a:rPr>
              <a:t>with</a:t>
            </a:r>
            <a:r>
              <a:rPr lang="de-DE" sz="2000" dirty="0">
                <a:latin typeface="Calibri" pitchFamily="34" charset="0"/>
              </a:rPr>
              <a:t> </a:t>
            </a:r>
            <a:r>
              <a:rPr lang="de-DE" sz="2000" dirty="0" err="1">
                <a:latin typeface="Calibri" pitchFamily="34" charset="0"/>
              </a:rPr>
              <a:t>alcohol</a:t>
            </a:r>
            <a:r>
              <a:rPr lang="de-DE" sz="2000" dirty="0">
                <a:latin typeface="Calibri" pitchFamily="34" charset="0"/>
              </a:rPr>
              <a:t> </a:t>
            </a:r>
            <a:r>
              <a:rPr lang="de-DE" sz="2000" dirty="0" err="1">
                <a:latin typeface="Calibri" pitchFamily="34" charset="0"/>
              </a:rPr>
              <a:t>or</a:t>
            </a:r>
            <a:r>
              <a:rPr lang="de-DE" sz="2000" dirty="0">
                <a:latin typeface="Calibri" pitchFamily="34" charset="0"/>
              </a:rPr>
              <a:t> </a:t>
            </a:r>
            <a:r>
              <a:rPr lang="de-DE" sz="2000" dirty="0" err="1">
                <a:latin typeface="Calibri" pitchFamily="34" charset="0"/>
              </a:rPr>
              <a:t>drug</a:t>
            </a:r>
            <a:r>
              <a:rPr lang="de-DE" sz="2000" dirty="0">
                <a:latin typeface="Calibri" pitchFamily="34" charset="0"/>
              </a:rPr>
              <a:t> </a:t>
            </a:r>
            <a:r>
              <a:rPr lang="de-DE" sz="2000" dirty="0" err="1">
                <a:latin typeface="Calibri" pitchFamily="34" charset="0"/>
              </a:rPr>
              <a:t>problems</a:t>
            </a:r>
            <a:r>
              <a:rPr lang="de-DE" sz="2000" dirty="0">
                <a:latin typeface="Calibri" pitchFamily="34" charset="0"/>
              </a:rPr>
              <a:t>. Medical Care 45 (2): 116-122.</a:t>
            </a:r>
          </a:p>
          <a:p>
            <a:r>
              <a:rPr lang="de-DE" sz="2000" dirty="0">
                <a:latin typeface="Calibri" pitchFamily="34" charset="0"/>
              </a:rPr>
              <a:t>Schneider W (2007). Sucht-Selbsthilfe-Familie- Kinder. In: Selbsthilfegruppenjahrbuch (hrsg. v. Deutsche Arbeitsgemeinschaft Selbsthilfegruppen e.V.): 19-25.</a:t>
            </a:r>
          </a:p>
          <a:p>
            <a:r>
              <a:rPr lang="de-DE" sz="2000" dirty="0">
                <a:latin typeface="Calibri" pitchFamily="34" charset="0"/>
              </a:rPr>
              <a:t>Shaw MC, </a:t>
            </a:r>
            <a:r>
              <a:rPr lang="de-DE" sz="2000" dirty="0" err="1">
                <a:latin typeface="Calibri" pitchFamily="34" charset="0"/>
              </a:rPr>
              <a:t>Forbush</a:t>
            </a:r>
            <a:r>
              <a:rPr lang="de-DE" sz="2000" dirty="0">
                <a:latin typeface="Calibri" pitchFamily="34" charset="0"/>
              </a:rPr>
              <a:t> KT, </a:t>
            </a:r>
            <a:r>
              <a:rPr lang="de-DE" sz="2000" dirty="0" err="1">
                <a:latin typeface="Calibri" pitchFamily="34" charset="0"/>
              </a:rPr>
              <a:t>Schlinder</a:t>
            </a:r>
            <a:r>
              <a:rPr lang="de-DE" sz="2000" dirty="0">
                <a:latin typeface="Calibri" pitchFamily="34" charset="0"/>
              </a:rPr>
              <a:t> J, </a:t>
            </a:r>
            <a:r>
              <a:rPr lang="de-DE" sz="2000" dirty="0" err="1">
                <a:latin typeface="Calibri" pitchFamily="34" charset="0"/>
              </a:rPr>
              <a:t>Rosenman</a:t>
            </a:r>
            <a:r>
              <a:rPr lang="de-DE" sz="2000" dirty="0">
                <a:latin typeface="Calibri" pitchFamily="34" charset="0"/>
              </a:rPr>
              <a:t> E, Black DW (2007). The </a:t>
            </a:r>
            <a:r>
              <a:rPr lang="de-DE" sz="2000" dirty="0" err="1">
                <a:latin typeface="Calibri" pitchFamily="34" charset="0"/>
              </a:rPr>
              <a:t>effect</a:t>
            </a:r>
            <a:r>
              <a:rPr lang="de-DE" sz="2000" dirty="0">
                <a:latin typeface="Calibri" pitchFamily="34" charset="0"/>
              </a:rPr>
              <a:t> </a:t>
            </a:r>
            <a:r>
              <a:rPr lang="de-DE" sz="2000" dirty="0" err="1">
                <a:latin typeface="Calibri" pitchFamily="34" charset="0"/>
              </a:rPr>
              <a:t>of</a:t>
            </a:r>
            <a:r>
              <a:rPr lang="de-DE" sz="2000" dirty="0">
                <a:latin typeface="Calibri" pitchFamily="34" charset="0"/>
              </a:rPr>
              <a:t> </a:t>
            </a:r>
            <a:r>
              <a:rPr lang="de-DE" sz="2000" dirty="0" err="1">
                <a:latin typeface="Calibri" pitchFamily="34" charset="0"/>
              </a:rPr>
              <a:t>pathological</a:t>
            </a:r>
            <a:r>
              <a:rPr lang="de-DE" sz="2000" dirty="0">
                <a:latin typeface="Calibri" pitchFamily="34" charset="0"/>
              </a:rPr>
              <a:t> </a:t>
            </a:r>
            <a:r>
              <a:rPr lang="de-DE" sz="2000" dirty="0" err="1">
                <a:latin typeface="Calibri" pitchFamily="34" charset="0"/>
              </a:rPr>
              <a:t>gambling</a:t>
            </a:r>
            <a:r>
              <a:rPr lang="de-DE" sz="2000" dirty="0">
                <a:latin typeface="Calibri" pitchFamily="34" charset="0"/>
              </a:rPr>
              <a:t> on </a:t>
            </a:r>
            <a:r>
              <a:rPr lang="de-DE" sz="2000" dirty="0" err="1">
                <a:latin typeface="Calibri" pitchFamily="34" charset="0"/>
              </a:rPr>
              <a:t>families</a:t>
            </a:r>
            <a:r>
              <a:rPr lang="de-DE" sz="2000" dirty="0">
                <a:latin typeface="Calibri" pitchFamily="34" charset="0"/>
              </a:rPr>
              <a:t>, </a:t>
            </a:r>
            <a:r>
              <a:rPr lang="de-DE" sz="2000" dirty="0" err="1">
                <a:latin typeface="Calibri" pitchFamily="34" charset="0"/>
              </a:rPr>
              <a:t>marriages</a:t>
            </a:r>
            <a:r>
              <a:rPr lang="de-DE" sz="2000" dirty="0">
                <a:latin typeface="Calibri" pitchFamily="34" charset="0"/>
              </a:rPr>
              <a:t>, and </a:t>
            </a:r>
            <a:r>
              <a:rPr lang="de-DE" sz="2000" dirty="0" err="1">
                <a:latin typeface="Calibri" pitchFamily="34" charset="0"/>
              </a:rPr>
              <a:t>children</a:t>
            </a:r>
            <a:r>
              <a:rPr lang="de-DE" sz="2000" dirty="0">
                <a:latin typeface="Calibri" pitchFamily="34" charset="0"/>
              </a:rPr>
              <a:t>. CNS </a:t>
            </a:r>
            <a:r>
              <a:rPr lang="de-DE" sz="2000" dirty="0" err="1">
                <a:latin typeface="Calibri" pitchFamily="34" charset="0"/>
              </a:rPr>
              <a:t>spectrums</a:t>
            </a:r>
            <a:r>
              <a:rPr lang="de-DE" sz="2000" dirty="0">
                <a:latin typeface="Calibri" pitchFamily="34" charset="0"/>
              </a:rPr>
              <a:t> 12 (8): 615-622.</a:t>
            </a:r>
          </a:p>
          <a:p>
            <a:pPr>
              <a:buNone/>
            </a:pPr>
            <a:endParaRPr lang="de-DE" sz="3300" dirty="0">
              <a:latin typeface="Calibri" pitchFamily="34" charset="0"/>
            </a:endParaRPr>
          </a:p>
          <a:p>
            <a:pPr>
              <a:buNone/>
            </a:pPr>
            <a:endParaRPr lang="de-DE" sz="3300" dirty="0">
              <a:latin typeface="Calibri" pitchFamily="34" charset="0"/>
            </a:endParaRPr>
          </a:p>
          <a:p>
            <a:endParaRPr lang="de-DE" dirty="0">
              <a:latin typeface="Calibri" pitchFamily="34" charset="0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A67D5E1F-5380-43E0-835C-50F6D46FB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References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6E51562D-AAA3-4060-8682-38DBD3228075}"/>
              </a:ext>
            </a:extLst>
          </p:cNvPr>
          <p:cNvGrpSpPr/>
          <p:nvPr/>
        </p:nvGrpSpPr>
        <p:grpSpPr>
          <a:xfrm>
            <a:off x="411981" y="1770623"/>
            <a:ext cx="8732020" cy="5114761"/>
            <a:chOff x="411981" y="1770623"/>
            <a:chExt cx="8732020" cy="5114761"/>
          </a:xfrm>
        </p:grpSpPr>
        <p:pic>
          <p:nvPicPr>
            <p:cNvPr id="130051" name="Picture 3">
              <a:extLst>
                <a:ext uri="{FF2B5EF4-FFF2-40B4-BE49-F238E27FC236}">
                  <a16:creationId xmlns:a16="http://schemas.microsoft.com/office/drawing/2014/main" id="{D6431156-69E6-4A50-AA08-34B63F1F84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38" t="11162" r="8328" b="6973"/>
            <a:stretch>
              <a:fillRect/>
            </a:stretch>
          </p:blipFill>
          <p:spPr bwMode="auto">
            <a:xfrm>
              <a:off x="475471" y="1920388"/>
              <a:ext cx="1279680" cy="1004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13838" t="11162" r="8328" b="6973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0052" name="Picture 4">
              <a:extLst>
                <a:ext uri="{FF2B5EF4-FFF2-40B4-BE49-F238E27FC236}">
                  <a16:creationId xmlns:a16="http://schemas.microsoft.com/office/drawing/2014/main" id="{60B40280-3D7C-411F-8B51-B96860D98B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67" t="32274" r="56499" b="50732"/>
            <a:stretch>
              <a:fillRect/>
            </a:stretch>
          </p:blipFill>
          <p:spPr bwMode="auto">
            <a:xfrm>
              <a:off x="2138915" y="1854023"/>
              <a:ext cx="1216190" cy="998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26967" t="32274" r="56499" b="50732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0053" name="Picture 5">
              <a:extLst>
                <a:ext uri="{FF2B5EF4-FFF2-40B4-BE49-F238E27FC236}">
                  <a16:creationId xmlns:a16="http://schemas.microsoft.com/office/drawing/2014/main" id="{EF8BF2B6-9F29-4ED7-9B26-7FAE7A6D0C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981" y="3082235"/>
              <a:ext cx="1279681" cy="778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0054" name="Picture 6">
              <a:extLst>
                <a:ext uri="{FF2B5EF4-FFF2-40B4-BE49-F238E27FC236}">
                  <a16:creationId xmlns:a16="http://schemas.microsoft.com/office/drawing/2014/main" id="{B3934C63-D407-45C1-B566-B2FE830C0E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471" y="4018549"/>
              <a:ext cx="1087798" cy="1066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0055" name="Picture 7">
              <a:extLst>
                <a:ext uri="{FF2B5EF4-FFF2-40B4-BE49-F238E27FC236}">
                  <a16:creationId xmlns:a16="http://schemas.microsoft.com/office/drawing/2014/main" id="{DA744642-3A75-41A9-BB2F-B79AADEDB4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0052" y="4182107"/>
              <a:ext cx="2110696" cy="7590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0056" name="Picture 8">
              <a:extLst>
                <a:ext uri="{FF2B5EF4-FFF2-40B4-BE49-F238E27FC236}">
                  <a16:creationId xmlns:a16="http://schemas.microsoft.com/office/drawing/2014/main" id="{13A0EBF2-7F11-49DB-BBA9-B7A6B22535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471" y="5293529"/>
              <a:ext cx="1087798" cy="10877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0057" name="Picture 9">
              <a:extLst>
                <a:ext uri="{FF2B5EF4-FFF2-40B4-BE49-F238E27FC236}">
                  <a16:creationId xmlns:a16="http://schemas.microsoft.com/office/drawing/2014/main" id="{E27230D0-C88B-4CF9-B483-3F2EA28E67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927"/>
            <a:stretch>
              <a:fillRect/>
            </a:stretch>
          </p:blipFill>
          <p:spPr bwMode="auto">
            <a:xfrm>
              <a:off x="4187532" y="1866564"/>
              <a:ext cx="2497281" cy="7703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0058" name="Picture 10">
              <a:extLst>
                <a:ext uri="{FF2B5EF4-FFF2-40B4-BE49-F238E27FC236}">
                  <a16:creationId xmlns:a16="http://schemas.microsoft.com/office/drawing/2014/main" id="{C9378D49-D51A-47D4-B8AF-DD2667CB3F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4255" y="2925625"/>
              <a:ext cx="1599953" cy="935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0059" name="Picture 11">
              <a:extLst>
                <a:ext uri="{FF2B5EF4-FFF2-40B4-BE49-F238E27FC236}">
                  <a16:creationId xmlns:a16="http://schemas.microsoft.com/office/drawing/2014/main" id="{6DD14B5F-3BB9-472F-9F28-E5B8C8A240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2433" y="4115743"/>
              <a:ext cx="2751242" cy="753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0060" name="Picture 12">
              <a:extLst>
                <a:ext uri="{FF2B5EF4-FFF2-40B4-BE49-F238E27FC236}">
                  <a16:creationId xmlns:a16="http://schemas.microsoft.com/office/drawing/2014/main" id="{A3F57808-6F1F-46E0-87CC-0B70AEB900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8623" y="5129866"/>
              <a:ext cx="1279681" cy="1251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0061" name="Picture 13">
              <a:extLst>
                <a:ext uri="{FF2B5EF4-FFF2-40B4-BE49-F238E27FC236}">
                  <a16:creationId xmlns:a16="http://schemas.microsoft.com/office/drawing/2014/main" id="{6946BE89-163B-4FE7-B447-9C66A010E1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5425" y="5489539"/>
              <a:ext cx="2723024" cy="7477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0062" name="Picture 14">
              <a:extLst>
                <a:ext uri="{FF2B5EF4-FFF2-40B4-BE49-F238E27FC236}">
                  <a16:creationId xmlns:a16="http://schemas.microsoft.com/office/drawing/2014/main" id="{6CDF1CBE-1BCF-433F-AB68-5F7C4A7F8B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2067" y="2795929"/>
              <a:ext cx="1344581" cy="1209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0063" name="Picture 15">
              <a:extLst>
                <a:ext uri="{FF2B5EF4-FFF2-40B4-BE49-F238E27FC236}">
                  <a16:creationId xmlns:a16="http://schemas.microsoft.com/office/drawing/2014/main" id="{10A9965A-3054-4123-A9AF-656776EC4D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0505" y="3124457"/>
              <a:ext cx="2367479" cy="592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0064" name="Picture 16">
              <a:extLst>
                <a:ext uri="{FF2B5EF4-FFF2-40B4-BE49-F238E27FC236}">
                  <a16:creationId xmlns:a16="http://schemas.microsoft.com/office/drawing/2014/main" id="{53C0762E-BE72-4001-815E-7EF7C984A9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0655" y="1770623"/>
              <a:ext cx="1728345" cy="866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0065" name="Picture 18" descr="BMG_Web_Master_de_WBZ">
              <a:extLst>
                <a:ext uri="{FF2B5EF4-FFF2-40B4-BE49-F238E27FC236}">
                  <a16:creationId xmlns:a16="http://schemas.microsoft.com/office/drawing/2014/main" id="{E413C09F-A73C-4F44-8E06-432BF97BFA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8576" y="5164094"/>
              <a:ext cx="2075425" cy="1721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8F9331FD-7FA6-44EB-9748-AEFD895A4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203217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C8B14-445B-48FB-963D-54A3E25CDE6D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709464" y="5076825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de-DE" sz="24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Thank</a:t>
            </a:r>
            <a:r>
              <a:rPr lang="de-DE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24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you</a:t>
            </a:r>
            <a:r>
              <a:rPr lang="de-DE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24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for</a:t>
            </a:r>
            <a:r>
              <a:rPr lang="de-DE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24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listening</a:t>
            </a:r>
            <a:br>
              <a:rPr lang="de-DE" sz="2400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de-DE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Questions, </a:t>
            </a:r>
            <a:r>
              <a:rPr lang="de-DE" sz="24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critique</a:t>
            </a:r>
            <a:r>
              <a:rPr lang="de-DE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de-DE" sz="24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suggestions</a:t>
            </a:r>
            <a:r>
              <a:rPr lang="de-DE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:</a:t>
            </a:r>
            <a:br>
              <a:rPr lang="de-DE" sz="2400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br>
              <a:rPr lang="de-DE" sz="2400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de-DE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anja.bischof@uksh.de</a:t>
            </a:r>
            <a:endParaRPr lang="de-DE" sz="2400" b="1" dirty="0">
              <a:latin typeface="Calibri" panose="020F050202020403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0746B17-C8AE-4359-93BE-88F7869FB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476672"/>
            <a:ext cx="6096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6ED10F-48E8-4D3C-B972-E669572DA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COI - Disclosure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9F76AFD-CCD4-4A8E-A467-4835F617A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CC8B14-445B-48FB-963D-54A3E25CDE6D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DE6DD1A-D1B8-4B04-BF71-E843FB4F23D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Font typeface="Wingdings" panose="05000000000000000000" pitchFamily="2" charset="2"/>
              <a:buNone/>
              <a:defRPr/>
            </a:pPr>
            <a:endParaRPr lang="de-DE" i="1" dirty="0"/>
          </a:p>
          <a:p>
            <a:pPr marL="0" indent="0">
              <a:buNone/>
              <a:defRPr/>
            </a:pPr>
            <a:r>
              <a:rPr lang="de-DE" i="1" dirty="0"/>
              <a:t>Personal (all </a:t>
            </a:r>
            <a:r>
              <a:rPr lang="de-DE" i="1" dirty="0" err="1"/>
              <a:t>authors</a:t>
            </a:r>
            <a:r>
              <a:rPr lang="de-DE" i="1" dirty="0"/>
              <a:t>):</a:t>
            </a:r>
          </a:p>
          <a:p>
            <a:pPr marL="0" indent="0">
              <a:buNone/>
              <a:defRPr/>
            </a:pPr>
            <a:r>
              <a:rPr lang="de-DE" i="1" dirty="0" err="1"/>
              <a:t>No</a:t>
            </a:r>
            <a:r>
              <a:rPr lang="de-DE" i="1" dirty="0"/>
              <a:t> </a:t>
            </a:r>
            <a:r>
              <a:rPr lang="de-DE" i="1" dirty="0" err="1"/>
              <a:t>financial</a:t>
            </a:r>
            <a:r>
              <a:rPr lang="de-DE" i="1" dirty="0"/>
              <a:t> support </a:t>
            </a:r>
            <a:r>
              <a:rPr lang="de-DE" i="1" dirty="0" err="1"/>
              <a:t>for</a:t>
            </a:r>
            <a:r>
              <a:rPr lang="de-DE" i="1" dirty="0"/>
              <a:t> </a:t>
            </a:r>
            <a:r>
              <a:rPr lang="de-DE" i="1" dirty="0" err="1"/>
              <a:t>resarch</a:t>
            </a:r>
            <a:r>
              <a:rPr lang="de-DE" i="1" dirty="0"/>
              <a:t>, </a:t>
            </a:r>
            <a:r>
              <a:rPr lang="de-DE" i="1" dirty="0" err="1"/>
              <a:t>talks</a:t>
            </a:r>
            <a:r>
              <a:rPr lang="de-DE" i="1" dirty="0"/>
              <a:t>, </a:t>
            </a:r>
            <a:r>
              <a:rPr lang="de-DE" i="1" dirty="0" err="1"/>
              <a:t>counseling</a:t>
            </a:r>
            <a:r>
              <a:rPr lang="de-DE" i="1" dirty="0"/>
              <a:t> </a:t>
            </a:r>
            <a:r>
              <a:rPr lang="de-DE" i="1" dirty="0" err="1"/>
              <a:t>or</a:t>
            </a:r>
            <a:r>
              <a:rPr lang="de-DE" i="1" dirty="0"/>
              <a:t> </a:t>
            </a:r>
            <a:r>
              <a:rPr lang="de-DE" i="1" dirty="0" err="1"/>
              <a:t>other</a:t>
            </a:r>
            <a:r>
              <a:rPr lang="de-DE" i="1" dirty="0"/>
              <a:t> </a:t>
            </a:r>
            <a:r>
              <a:rPr lang="de-DE" i="1" dirty="0" err="1"/>
              <a:t>activities</a:t>
            </a:r>
            <a:r>
              <a:rPr lang="de-DE" i="1" dirty="0"/>
              <a:t> </a:t>
            </a:r>
            <a:r>
              <a:rPr lang="de-DE" i="1" dirty="0" err="1"/>
              <a:t>by</a:t>
            </a:r>
            <a:r>
              <a:rPr lang="de-DE" i="1" dirty="0"/>
              <a:t> </a:t>
            </a:r>
            <a:r>
              <a:rPr lang="de-DE" i="1" dirty="0" err="1"/>
              <a:t>any</a:t>
            </a:r>
            <a:r>
              <a:rPr lang="de-DE" i="1" dirty="0"/>
              <a:t> </a:t>
            </a:r>
            <a:r>
              <a:rPr lang="de-DE" i="1" dirty="0" err="1"/>
              <a:t>industry</a:t>
            </a:r>
            <a:r>
              <a:rPr lang="de-DE" i="1" dirty="0"/>
              <a:t> </a:t>
            </a:r>
            <a:r>
              <a:rPr lang="de-DE" i="1" dirty="0" err="1"/>
              <a:t>or</a:t>
            </a:r>
            <a:r>
              <a:rPr lang="de-DE" i="1" dirty="0"/>
              <a:t> </a:t>
            </a:r>
            <a:r>
              <a:rPr lang="de-DE" i="1" dirty="0" err="1"/>
              <a:t>other</a:t>
            </a:r>
            <a:r>
              <a:rPr lang="de-DE" i="1" dirty="0"/>
              <a:t> </a:t>
            </a:r>
            <a:r>
              <a:rPr lang="de-DE" i="1" dirty="0" err="1"/>
              <a:t>third</a:t>
            </a:r>
            <a:r>
              <a:rPr lang="de-DE" i="1" dirty="0"/>
              <a:t> </a:t>
            </a:r>
            <a:r>
              <a:rPr lang="de-DE" i="1" dirty="0" err="1"/>
              <a:t>parties</a:t>
            </a:r>
            <a:r>
              <a:rPr lang="de-DE" i="1" dirty="0"/>
              <a:t> </a:t>
            </a:r>
            <a:r>
              <a:rPr lang="de-DE" i="1" dirty="0" err="1"/>
              <a:t>with</a:t>
            </a:r>
            <a:r>
              <a:rPr lang="de-DE" i="1" dirty="0"/>
              <a:t> </a:t>
            </a:r>
            <a:r>
              <a:rPr lang="de-DE" i="1" dirty="0" err="1"/>
              <a:t>ecomonic</a:t>
            </a:r>
            <a:r>
              <a:rPr lang="de-DE" i="1" dirty="0"/>
              <a:t> </a:t>
            </a:r>
            <a:r>
              <a:rPr lang="de-DE" i="1" dirty="0" err="1"/>
              <a:t>interests</a:t>
            </a:r>
            <a:r>
              <a:rPr lang="de-DE" i="1" dirty="0"/>
              <a:t>. </a:t>
            </a:r>
          </a:p>
          <a:p>
            <a:pPr marL="0" indent="0">
              <a:buNone/>
              <a:defRPr/>
            </a:pPr>
            <a:endParaRPr lang="de-DE" i="1" dirty="0"/>
          </a:p>
          <a:p>
            <a:pPr marL="0" indent="0">
              <a:buNone/>
              <a:defRPr/>
            </a:pPr>
            <a:r>
              <a:rPr lang="de-DE" i="1" dirty="0"/>
              <a:t>The </a:t>
            </a:r>
            <a:r>
              <a:rPr lang="de-DE" i="1" dirty="0" err="1"/>
              <a:t>study</a:t>
            </a:r>
            <a:r>
              <a:rPr lang="de-DE" i="1" dirty="0"/>
              <a:t> was </a:t>
            </a:r>
            <a:r>
              <a:rPr lang="de-DE" i="1" dirty="0" err="1"/>
              <a:t>funded</a:t>
            </a:r>
            <a:r>
              <a:rPr lang="de-DE" i="1" dirty="0"/>
              <a:t> </a:t>
            </a:r>
            <a:r>
              <a:rPr lang="de-DE" i="1" dirty="0" err="1"/>
              <a:t>by</a:t>
            </a:r>
            <a:r>
              <a:rPr lang="de-DE" i="1" dirty="0"/>
              <a:t>:</a:t>
            </a:r>
          </a:p>
          <a:p>
            <a:pPr>
              <a:defRPr/>
            </a:pPr>
            <a:r>
              <a:rPr lang="de-DE" i="1" dirty="0"/>
              <a:t>The German Ministry </a:t>
            </a:r>
            <a:r>
              <a:rPr lang="de-DE" i="1" dirty="0" err="1"/>
              <a:t>of</a:t>
            </a:r>
            <a:r>
              <a:rPr lang="de-DE" i="1" dirty="0"/>
              <a:t> Health (BMG), Grant </a:t>
            </a:r>
            <a:r>
              <a:rPr lang="de-DE" i="1" dirty="0" err="1"/>
              <a:t>No</a:t>
            </a:r>
            <a:r>
              <a:rPr lang="de-DE" i="1" dirty="0"/>
              <a:t>. </a:t>
            </a:r>
            <a:r>
              <a:rPr lang="de-DE" dirty="0"/>
              <a:t>ZMVI5-2514DSM208</a:t>
            </a:r>
            <a:endParaRPr lang="de-DE" i="1" dirty="0"/>
          </a:p>
          <a:p>
            <a:pPr marL="0" indent="0">
              <a:buNone/>
              <a:defRPr/>
            </a:pPr>
            <a:endParaRPr lang="de-DE" i="1" dirty="0"/>
          </a:p>
          <a:p>
            <a:pPr marL="0" indent="0">
              <a:buNone/>
              <a:defRPr/>
            </a:pPr>
            <a:r>
              <a:rPr lang="de-DE" i="1" dirty="0"/>
              <a:t>The Ministry </a:t>
            </a:r>
            <a:r>
              <a:rPr lang="de-DE" i="1" dirty="0" err="1"/>
              <a:t>had</a:t>
            </a:r>
            <a:r>
              <a:rPr lang="de-DE" i="1" dirty="0"/>
              <a:t> </a:t>
            </a:r>
            <a:r>
              <a:rPr lang="de-DE" i="1" dirty="0" err="1"/>
              <a:t>no</a:t>
            </a:r>
            <a:r>
              <a:rPr lang="de-DE" i="1" dirty="0"/>
              <a:t> </a:t>
            </a:r>
            <a:r>
              <a:rPr lang="de-DE" i="1" dirty="0" err="1"/>
              <a:t>role</a:t>
            </a:r>
            <a:r>
              <a:rPr lang="de-DE" i="1" dirty="0"/>
              <a:t> in </a:t>
            </a:r>
            <a:r>
              <a:rPr lang="de-DE" i="1" dirty="0" err="1"/>
              <a:t>the</a:t>
            </a:r>
            <a:r>
              <a:rPr lang="de-DE" i="1" dirty="0"/>
              <a:t> </a:t>
            </a:r>
            <a:r>
              <a:rPr lang="de-DE" i="1" dirty="0" err="1"/>
              <a:t>conduct</a:t>
            </a:r>
            <a:r>
              <a:rPr lang="de-DE" i="1" dirty="0"/>
              <a:t>, </a:t>
            </a:r>
            <a:r>
              <a:rPr lang="de-DE" i="1" dirty="0" err="1"/>
              <a:t>analysis</a:t>
            </a:r>
            <a:r>
              <a:rPr lang="de-DE" i="1" dirty="0"/>
              <a:t>, </a:t>
            </a:r>
          </a:p>
          <a:p>
            <a:pPr marL="0" indent="0">
              <a:buNone/>
              <a:defRPr/>
            </a:pPr>
            <a:r>
              <a:rPr lang="de-DE" i="1" dirty="0" err="1"/>
              <a:t>interpretation</a:t>
            </a:r>
            <a:r>
              <a:rPr lang="de-DE" i="1" dirty="0"/>
              <a:t>, </a:t>
            </a:r>
            <a:r>
              <a:rPr lang="de-DE" i="1" dirty="0" err="1"/>
              <a:t>reporting</a:t>
            </a:r>
            <a:r>
              <a:rPr lang="de-DE" i="1" dirty="0"/>
              <a:t>, </a:t>
            </a:r>
            <a:r>
              <a:rPr lang="de-DE" i="1" dirty="0" err="1"/>
              <a:t>or</a:t>
            </a:r>
            <a:r>
              <a:rPr lang="de-DE" i="1" dirty="0"/>
              <a:t> </a:t>
            </a:r>
            <a:r>
              <a:rPr lang="de-DE" i="1" dirty="0" err="1"/>
              <a:t>presentation</a:t>
            </a:r>
            <a:r>
              <a:rPr lang="de-DE" i="1" dirty="0"/>
              <a:t>.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B2D32A5-BA59-4BD1-AC67-241F77E40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8227" y="200659"/>
            <a:ext cx="2143125" cy="2143125"/>
          </a:xfrm>
          <a:prstGeom prst="rect">
            <a:avLst/>
          </a:prstGeom>
        </p:spPr>
      </p:pic>
      <p:pic>
        <p:nvPicPr>
          <p:cNvPr id="6" name="Picture 18" descr="BMG_Web_Master_de_WBZ">
            <a:extLst>
              <a:ext uri="{FF2B5EF4-FFF2-40B4-BE49-F238E27FC236}">
                <a16:creationId xmlns:a16="http://schemas.microsoft.com/office/drawing/2014/main" id="{F57346BE-80B6-4783-8654-DB8A426A3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093865"/>
            <a:ext cx="2101850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308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A826AE-2C72-41C3-A71F-CBC9E11B5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Discussion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0A3FE39-66EB-4B26-A8FF-B25B3339C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CC8B14-445B-48FB-963D-54A3E25CDE6D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EF51E5E-1876-435E-A59D-5CD61CB266C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How and where can we improve reach of AFMs?</a:t>
            </a:r>
          </a:p>
          <a:p>
            <a:r>
              <a:rPr lang="en-US" dirty="0"/>
              <a:t>How can Barriers for counseling/treatment be adequately </a:t>
            </a:r>
            <a:r>
              <a:rPr lang="en-US" dirty="0" err="1"/>
              <a:t>adressed</a:t>
            </a:r>
            <a:r>
              <a:rPr lang="en-US" dirty="0"/>
              <a:t>?</a:t>
            </a:r>
          </a:p>
          <a:p>
            <a:endParaRPr lang="de-DE" dirty="0"/>
          </a:p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improve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networking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treatment</a:t>
            </a:r>
            <a:r>
              <a:rPr lang="de-DE" dirty="0"/>
              <a:t> </a:t>
            </a:r>
            <a:r>
              <a:rPr lang="de-DE" dirty="0" err="1"/>
              <a:t>agents</a:t>
            </a:r>
            <a:r>
              <a:rPr lang="de-DE" dirty="0"/>
              <a:t>?</a:t>
            </a:r>
          </a:p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prevention</a:t>
            </a:r>
            <a:r>
              <a:rPr lang="de-DE" dirty="0"/>
              <a:t> and </a:t>
            </a:r>
            <a:r>
              <a:rPr lang="de-DE" dirty="0" err="1"/>
              <a:t>awareness</a:t>
            </a:r>
            <a:r>
              <a:rPr lang="de-DE" dirty="0"/>
              <a:t> at </a:t>
            </a:r>
            <a:r>
              <a:rPr lang="de-DE" dirty="0" err="1"/>
              <a:t>educational</a:t>
            </a:r>
            <a:r>
              <a:rPr lang="de-DE" dirty="0"/>
              <a:t> </a:t>
            </a:r>
            <a:r>
              <a:rPr lang="de-DE" dirty="0" err="1"/>
              <a:t>institutions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adressed</a:t>
            </a:r>
            <a:r>
              <a:rPr lang="de-DE" dirty="0"/>
              <a:t>?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7418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CC8B14-445B-48FB-963D-54A3E25CDE6D}" type="slidenum">
              <a:rPr lang="de-DE" smtClean="0">
                <a:latin typeface="Calibri" pitchFamily="34" charset="0"/>
              </a:rPr>
              <a:pPr/>
              <a:t>3</a:t>
            </a:fld>
            <a:endParaRPr lang="de-DE">
              <a:latin typeface="Calibri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533400" y="1516698"/>
            <a:ext cx="8232648" cy="4495800"/>
          </a:xfrm>
        </p:spPr>
        <p:txBody>
          <a:bodyPr>
            <a:normAutofit/>
          </a:bodyPr>
          <a:lstStyle/>
          <a:p>
            <a:r>
              <a:rPr lang="de-DE" sz="2400" dirty="0">
                <a:latin typeface="Calibri" pitchFamily="34" charset="0"/>
              </a:rPr>
              <a:t>German Health Update (GEDA </a:t>
            </a:r>
            <a:r>
              <a:rPr lang="de-DE" sz="2400" dirty="0" err="1">
                <a:latin typeface="Calibri" pitchFamily="34" charset="0"/>
              </a:rPr>
              <a:t>study</a:t>
            </a:r>
            <a:r>
              <a:rPr lang="de-DE" sz="2400" dirty="0">
                <a:latin typeface="Calibri" pitchFamily="34" charset="0"/>
              </a:rPr>
              <a:t>): 9,5% </a:t>
            </a:r>
            <a:r>
              <a:rPr lang="de-DE" sz="2400" dirty="0" err="1">
                <a:latin typeface="Calibri" pitchFamily="34" charset="0"/>
              </a:rPr>
              <a:t>of</a:t>
            </a:r>
            <a:r>
              <a:rPr lang="de-DE" sz="2400" dirty="0">
                <a:latin typeface="Calibri" pitchFamily="34" charset="0"/>
              </a:rPr>
              <a:t> </a:t>
            </a:r>
            <a:r>
              <a:rPr lang="de-DE" sz="2400" dirty="0" err="1">
                <a:latin typeface="Calibri" pitchFamily="34" charset="0"/>
              </a:rPr>
              <a:t>the</a:t>
            </a:r>
            <a:r>
              <a:rPr lang="de-DE" sz="2400" dirty="0">
                <a:latin typeface="Calibri" pitchFamily="34" charset="0"/>
              </a:rPr>
              <a:t> adult </a:t>
            </a:r>
            <a:r>
              <a:rPr lang="de-DE" sz="2400" dirty="0" err="1">
                <a:latin typeface="Calibri" pitchFamily="34" charset="0"/>
              </a:rPr>
              <a:t>general</a:t>
            </a:r>
            <a:r>
              <a:rPr lang="de-DE" sz="2400" dirty="0">
                <a:latin typeface="Calibri" pitchFamily="34" charset="0"/>
              </a:rPr>
              <a:t> </a:t>
            </a:r>
            <a:r>
              <a:rPr lang="de-DE" sz="2400" dirty="0" err="1">
                <a:latin typeface="Calibri" pitchFamily="34" charset="0"/>
              </a:rPr>
              <a:t>population</a:t>
            </a:r>
            <a:r>
              <a:rPr lang="de-DE" sz="2400" dirty="0">
                <a:latin typeface="Calibri" pitchFamily="34" charset="0"/>
              </a:rPr>
              <a:t> </a:t>
            </a:r>
            <a:r>
              <a:rPr lang="de-DE" sz="2400" dirty="0" err="1">
                <a:latin typeface="Calibri" pitchFamily="34" charset="0"/>
              </a:rPr>
              <a:t>are</a:t>
            </a:r>
            <a:r>
              <a:rPr lang="de-DE" sz="2400" dirty="0">
                <a:latin typeface="Calibri" pitchFamily="34" charset="0"/>
              </a:rPr>
              <a:t> </a:t>
            </a:r>
            <a:r>
              <a:rPr lang="de-DE" sz="2400" dirty="0" err="1">
                <a:latin typeface="Calibri" pitchFamily="34" charset="0"/>
              </a:rPr>
              <a:t>family</a:t>
            </a:r>
            <a:r>
              <a:rPr lang="de-DE" sz="2400" dirty="0">
                <a:latin typeface="Calibri" pitchFamily="34" charset="0"/>
              </a:rPr>
              <a:t> </a:t>
            </a:r>
            <a:r>
              <a:rPr lang="de-DE" sz="2400" dirty="0" err="1">
                <a:latin typeface="Calibri" pitchFamily="34" charset="0"/>
              </a:rPr>
              <a:t>members</a:t>
            </a:r>
            <a:r>
              <a:rPr lang="de-DE" sz="2400" dirty="0">
                <a:latin typeface="Calibri" pitchFamily="34" charset="0"/>
              </a:rPr>
              <a:t> </a:t>
            </a:r>
            <a:r>
              <a:rPr lang="de-DE" sz="2400" dirty="0" err="1">
                <a:latin typeface="Calibri" pitchFamily="34" charset="0"/>
              </a:rPr>
              <a:t>of</a:t>
            </a:r>
            <a:r>
              <a:rPr lang="de-DE" sz="2400" dirty="0">
                <a:latin typeface="Calibri" pitchFamily="34" charset="0"/>
              </a:rPr>
              <a:t> </a:t>
            </a:r>
            <a:r>
              <a:rPr lang="de-DE" sz="2400" dirty="0" err="1">
                <a:latin typeface="Calibri" pitchFamily="34" charset="0"/>
              </a:rPr>
              <a:t>addicted</a:t>
            </a:r>
            <a:r>
              <a:rPr lang="de-DE" sz="2400" dirty="0">
                <a:latin typeface="Calibri" pitchFamily="34" charset="0"/>
              </a:rPr>
              <a:t> </a:t>
            </a:r>
            <a:r>
              <a:rPr lang="de-DE" sz="2400" dirty="0" err="1">
                <a:latin typeface="Calibri" pitchFamily="34" charset="0"/>
              </a:rPr>
              <a:t>individuals</a:t>
            </a:r>
            <a:endParaRPr lang="de-DE" sz="1600" dirty="0">
              <a:latin typeface="Calibri" pitchFamily="34" charset="0"/>
            </a:endParaRPr>
          </a:p>
          <a:p>
            <a:r>
              <a:rPr lang="de-DE" sz="2400" dirty="0" err="1">
                <a:latin typeface="Calibri" pitchFamily="34" charset="0"/>
              </a:rPr>
              <a:t>Increased</a:t>
            </a:r>
            <a:r>
              <a:rPr lang="de-DE" sz="2400" dirty="0">
                <a:latin typeface="Calibri" pitchFamily="34" charset="0"/>
              </a:rPr>
              <a:t> </a:t>
            </a:r>
            <a:r>
              <a:rPr lang="de-DE" sz="2400" dirty="0" err="1">
                <a:latin typeface="Calibri" pitchFamily="34" charset="0"/>
              </a:rPr>
              <a:t>strain</a:t>
            </a:r>
            <a:r>
              <a:rPr lang="de-DE" sz="2400" dirty="0">
                <a:latin typeface="Calibri" pitchFamily="34" charset="0"/>
              </a:rPr>
              <a:t> and stress in FMAs </a:t>
            </a:r>
            <a:r>
              <a:rPr lang="de-DE" sz="1600" dirty="0">
                <a:latin typeface="Calibri" pitchFamily="34" charset="0"/>
              </a:rPr>
              <a:t>(Klein 2000; </a:t>
            </a:r>
            <a:r>
              <a:rPr lang="de-DE" sz="1600" dirty="0" err="1">
                <a:latin typeface="Calibri" pitchFamily="34" charset="0"/>
              </a:rPr>
              <a:t>Orford</a:t>
            </a:r>
            <a:r>
              <a:rPr lang="de-DE" sz="1600" dirty="0">
                <a:latin typeface="Calibri" pitchFamily="34" charset="0"/>
              </a:rPr>
              <a:t> et al. 2005; Shaw et al. 2007)</a:t>
            </a:r>
          </a:p>
          <a:p>
            <a:r>
              <a:rPr lang="de-DE" sz="2400" dirty="0" err="1">
                <a:latin typeface="Calibri" pitchFamily="34" charset="0"/>
              </a:rPr>
              <a:t>Therefore</a:t>
            </a:r>
            <a:r>
              <a:rPr lang="de-DE" sz="2400" dirty="0">
                <a:latin typeface="Calibri" pitchFamily="34" charset="0"/>
              </a:rPr>
              <a:t>: </a:t>
            </a:r>
            <a:r>
              <a:rPr lang="de-DE" sz="2400" dirty="0" err="1">
                <a:latin typeface="Calibri" pitchFamily="34" charset="0"/>
              </a:rPr>
              <a:t>Increased</a:t>
            </a:r>
            <a:r>
              <a:rPr lang="de-DE" sz="2400" dirty="0">
                <a:latin typeface="Calibri" pitchFamily="34" charset="0"/>
              </a:rPr>
              <a:t> </a:t>
            </a:r>
            <a:r>
              <a:rPr lang="de-DE" sz="2400" dirty="0" err="1">
                <a:latin typeface="Calibri" pitchFamily="34" charset="0"/>
              </a:rPr>
              <a:t>medical</a:t>
            </a:r>
            <a:r>
              <a:rPr lang="de-DE" sz="2400" dirty="0">
                <a:latin typeface="Calibri" pitchFamily="34" charset="0"/>
              </a:rPr>
              <a:t> </a:t>
            </a:r>
            <a:r>
              <a:rPr lang="de-DE" sz="2400" dirty="0" err="1">
                <a:latin typeface="Calibri" pitchFamily="34" charset="0"/>
              </a:rPr>
              <a:t>costs</a:t>
            </a:r>
            <a:r>
              <a:rPr lang="de-DE" sz="2400" dirty="0">
                <a:latin typeface="Calibri" pitchFamily="34" charset="0"/>
              </a:rPr>
              <a:t> </a:t>
            </a:r>
            <a:r>
              <a:rPr lang="de-DE" sz="1600" dirty="0">
                <a:latin typeface="Calibri" pitchFamily="34" charset="0"/>
              </a:rPr>
              <a:t>(Ray et al. 2007)</a:t>
            </a:r>
          </a:p>
          <a:p>
            <a:r>
              <a:rPr lang="de-DE" sz="2400" dirty="0" err="1">
                <a:latin typeface="Calibri" pitchFamily="34" charset="0"/>
              </a:rPr>
              <a:t>Deficit</a:t>
            </a:r>
            <a:r>
              <a:rPr lang="de-DE" sz="2400" dirty="0">
                <a:latin typeface="Calibri" pitchFamily="34" charset="0"/>
              </a:rPr>
              <a:t> in </a:t>
            </a:r>
            <a:r>
              <a:rPr lang="de-DE" sz="2400" dirty="0" err="1">
                <a:latin typeface="Calibri" pitchFamily="34" charset="0"/>
              </a:rPr>
              <a:t>evaluated</a:t>
            </a:r>
            <a:r>
              <a:rPr lang="de-DE" sz="2400" dirty="0">
                <a:latin typeface="Calibri" pitchFamily="34" charset="0"/>
              </a:rPr>
              <a:t> </a:t>
            </a:r>
            <a:r>
              <a:rPr lang="de-DE" sz="2400" dirty="0" err="1">
                <a:latin typeface="Calibri" pitchFamily="34" charset="0"/>
              </a:rPr>
              <a:t>treatment</a:t>
            </a:r>
            <a:r>
              <a:rPr lang="de-DE" sz="2400" dirty="0">
                <a:latin typeface="Calibri" pitchFamily="34" charset="0"/>
              </a:rPr>
              <a:t> </a:t>
            </a:r>
            <a:r>
              <a:rPr lang="de-DE" sz="2400" dirty="0" err="1">
                <a:latin typeface="Calibri" pitchFamily="34" charset="0"/>
              </a:rPr>
              <a:t>service</a:t>
            </a:r>
            <a:r>
              <a:rPr lang="de-DE" sz="2400" dirty="0">
                <a:latin typeface="Calibri" pitchFamily="34" charset="0"/>
              </a:rPr>
              <a:t> </a:t>
            </a:r>
            <a:r>
              <a:rPr lang="de-DE" sz="2400" dirty="0" err="1">
                <a:latin typeface="Calibri" pitchFamily="34" charset="0"/>
              </a:rPr>
              <a:t>for</a:t>
            </a:r>
            <a:r>
              <a:rPr lang="de-DE" sz="2400" dirty="0">
                <a:latin typeface="Calibri" pitchFamily="34" charset="0"/>
              </a:rPr>
              <a:t> FMs </a:t>
            </a:r>
            <a:r>
              <a:rPr lang="de-DE" sz="2400" dirty="0" err="1">
                <a:latin typeface="Calibri" pitchFamily="34" charset="0"/>
              </a:rPr>
              <a:t>of</a:t>
            </a:r>
            <a:r>
              <a:rPr lang="de-DE" sz="2400" dirty="0">
                <a:latin typeface="Calibri" pitchFamily="34" charset="0"/>
              </a:rPr>
              <a:t> </a:t>
            </a:r>
            <a:r>
              <a:rPr lang="de-DE" sz="2400" dirty="0" err="1">
                <a:latin typeface="Calibri" pitchFamily="34" charset="0"/>
              </a:rPr>
              <a:t>pathological</a:t>
            </a:r>
            <a:r>
              <a:rPr lang="de-DE" sz="2400" dirty="0">
                <a:latin typeface="Calibri" pitchFamily="34" charset="0"/>
              </a:rPr>
              <a:t> </a:t>
            </a:r>
            <a:r>
              <a:rPr lang="de-DE" sz="2400" dirty="0" err="1">
                <a:latin typeface="Calibri" pitchFamily="34" charset="0"/>
              </a:rPr>
              <a:t>gamblers</a:t>
            </a:r>
            <a:r>
              <a:rPr lang="de-DE" sz="2400" dirty="0">
                <a:latin typeface="Calibri" pitchFamily="34" charset="0"/>
              </a:rPr>
              <a:t> </a:t>
            </a:r>
            <a:r>
              <a:rPr lang="de-DE" sz="1600" dirty="0">
                <a:latin typeface="Calibri" pitchFamily="34" charset="0"/>
              </a:rPr>
              <a:t>(Buchner 2013)</a:t>
            </a:r>
          </a:p>
          <a:p>
            <a:r>
              <a:rPr lang="de-DE" sz="2400" dirty="0" err="1">
                <a:latin typeface="Calibri" pitchFamily="34" charset="0"/>
              </a:rPr>
              <a:t>Previous</a:t>
            </a:r>
            <a:r>
              <a:rPr lang="de-DE" sz="2400" dirty="0">
                <a:latin typeface="Calibri" pitchFamily="34" charset="0"/>
              </a:rPr>
              <a:t> </a:t>
            </a:r>
            <a:r>
              <a:rPr lang="de-DE" sz="2400" dirty="0" err="1">
                <a:latin typeface="Calibri" pitchFamily="34" charset="0"/>
              </a:rPr>
              <a:t>studies</a:t>
            </a:r>
            <a:r>
              <a:rPr lang="de-DE" sz="2400" dirty="0">
                <a:latin typeface="Calibri" pitchFamily="34" charset="0"/>
              </a:rPr>
              <a:t>: </a:t>
            </a:r>
            <a:r>
              <a:rPr lang="de-DE" sz="2400" dirty="0" err="1">
                <a:latin typeface="Calibri" pitchFamily="34" charset="0"/>
              </a:rPr>
              <a:t>Mainly</a:t>
            </a:r>
            <a:r>
              <a:rPr lang="de-DE" sz="2400" dirty="0">
                <a:latin typeface="Calibri" pitchFamily="34" charset="0"/>
              </a:rPr>
              <a:t> </a:t>
            </a:r>
            <a:r>
              <a:rPr lang="de-DE" sz="2400" dirty="0" err="1">
                <a:latin typeface="Calibri" pitchFamily="34" charset="0"/>
              </a:rPr>
              <a:t>focus</a:t>
            </a:r>
            <a:r>
              <a:rPr lang="de-DE" sz="2400" dirty="0">
                <a:latin typeface="Calibri" pitchFamily="34" charset="0"/>
              </a:rPr>
              <a:t> on </a:t>
            </a:r>
            <a:r>
              <a:rPr lang="de-DE" sz="2400" dirty="0" err="1">
                <a:latin typeface="Calibri" pitchFamily="34" charset="0"/>
              </a:rPr>
              <a:t>children</a:t>
            </a:r>
            <a:r>
              <a:rPr lang="de-DE" sz="2400" dirty="0">
                <a:latin typeface="Calibri" pitchFamily="34" charset="0"/>
              </a:rPr>
              <a:t> and (</a:t>
            </a:r>
            <a:r>
              <a:rPr lang="de-DE" sz="2400" dirty="0" err="1">
                <a:latin typeface="Calibri" pitchFamily="34" charset="0"/>
              </a:rPr>
              <a:t>female</a:t>
            </a:r>
            <a:r>
              <a:rPr lang="de-DE" sz="2400" dirty="0">
                <a:latin typeface="Calibri" pitchFamily="34" charset="0"/>
              </a:rPr>
              <a:t>) </a:t>
            </a:r>
            <a:r>
              <a:rPr lang="de-DE" sz="2400" dirty="0" err="1">
                <a:latin typeface="Calibri" pitchFamily="34" charset="0"/>
              </a:rPr>
              <a:t>partners</a:t>
            </a:r>
            <a:r>
              <a:rPr lang="de-DE" sz="2400" dirty="0">
                <a:latin typeface="Calibri" pitchFamily="34" charset="0"/>
              </a:rPr>
              <a:t> </a:t>
            </a:r>
            <a:r>
              <a:rPr lang="de-DE" sz="2400" dirty="0" err="1">
                <a:latin typeface="Calibri" pitchFamily="34" charset="0"/>
              </a:rPr>
              <a:t>of</a:t>
            </a:r>
            <a:r>
              <a:rPr lang="de-DE" sz="2400" dirty="0">
                <a:latin typeface="Calibri" pitchFamily="34" charset="0"/>
              </a:rPr>
              <a:t> </a:t>
            </a:r>
            <a:r>
              <a:rPr lang="de-DE" sz="2400" dirty="0" err="1">
                <a:latin typeface="Calibri" pitchFamily="34" charset="0"/>
              </a:rPr>
              <a:t>addicted</a:t>
            </a:r>
            <a:r>
              <a:rPr lang="de-DE" sz="2400" dirty="0">
                <a:latin typeface="Calibri" pitchFamily="34" charset="0"/>
              </a:rPr>
              <a:t> </a:t>
            </a:r>
            <a:r>
              <a:rPr lang="de-DE" sz="2400" dirty="0" err="1">
                <a:latin typeface="Calibri" pitchFamily="34" charset="0"/>
              </a:rPr>
              <a:t>individuals</a:t>
            </a:r>
            <a:endParaRPr lang="de-DE" sz="2400" dirty="0">
              <a:latin typeface="Calibri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59B934BC-9EAA-4102-8B43-DAED5DBBF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de-DE" dirty="0"/>
              <a:t>Background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B7DAE68-B44D-44F8-9CD0-E488A3B46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4995379"/>
            <a:ext cx="2411760" cy="186262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5517232"/>
            <a:ext cx="8153400" cy="990600"/>
          </a:xfrm>
        </p:spPr>
        <p:txBody>
          <a:bodyPr>
            <a:noAutofit/>
          </a:bodyPr>
          <a:lstStyle/>
          <a:p>
            <a:r>
              <a:rPr lang="de-DE" sz="2400" b="1" dirty="0">
                <a:solidFill>
                  <a:schemeClr val="tx1"/>
                </a:solidFill>
                <a:latin typeface="Calibri" pitchFamily="34" charset="0"/>
              </a:rPr>
              <a:t>„Stress-</a:t>
            </a:r>
            <a:r>
              <a:rPr lang="de-DE" sz="2400" b="1" dirty="0" err="1">
                <a:solidFill>
                  <a:schemeClr val="tx1"/>
                </a:solidFill>
                <a:latin typeface="Calibri" pitchFamily="34" charset="0"/>
              </a:rPr>
              <a:t>Strain</a:t>
            </a:r>
            <a:r>
              <a:rPr lang="de-DE" sz="2400" b="1" dirty="0">
                <a:solidFill>
                  <a:schemeClr val="tx1"/>
                </a:solidFill>
                <a:latin typeface="Calibri" pitchFamily="34" charset="0"/>
              </a:rPr>
              <a:t>-Coping-Support-Model“ </a:t>
            </a:r>
            <a:r>
              <a:rPr lang="de-DE" sz="1600" dirty="0">
                <a:solidFill>
                  <a:schemeClr val="tx1"/>
                </a:solidFill>
                <a:latin typeface="Calibri" pitchFamily="34" charset="0"/>
              </a:rPr>
              <a:t>(</a:t>
            </a:r>
            <a:r>
              <a:rPr lang="de-DE" sz="1600" dirty="0" err="1">
                <a:solidFill>
                  <a:schemeClr val="tx1"/>
                </a:solidFill>
                <a:latin typeface="Calibri" pitchFamily="34" charset="0"/>
              </a:rPr>
              <a:t>Orford</a:t>
            </a:r>
            <a:r>
              <a:rPr lang="de-DE" sz="1600" dirty="0">
                <a:solidFill>
                  <a:schemeClr val="tx1"/>
                </a:solidFill>
                <a:latin typeface="Calibri" pitchFamily="34" charset="0"/>
              </a:rPr>
              <a:t> et al. 2005)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CC8B14-445B-48FB-963D-54A3E25CDE6D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679AACF6-78F3-48B5-8C30-E544560A1392}"/>
              </a:ext>
            </a:extLst>
          </p:cNvPr>
          <p:cNvSpPr txBox="1">
            <a:spLocks/>
          </p:cNvSpPr>
          <p:nvPr/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Background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7F88B8C-3AFD-4565-A548-E4A1DC3682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435"/>
          <a:stretch/>
        </p:blipFill>
        <p:spPr>
          <a:xfrm>
            <a:off x="1289745" y="1795835"/>
            <a:ext cx="6076950" cy="372139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5CEE0B-CBD7-4001-9DB1-96FC59B40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28600"/>
            <a:ext cx="8712968" cy="990600"/>
          </a:xfrm>
        </p:spPr>
        <p:txBody>
          <a:bodyPr>
            <a:noAutofit/>
          </a:bodyPr>
          <a:lstStyle/>
          <a:p>
            <a:r>
              <a:rPr lang="de-DE" sz="2800" dirty="0"/>
              <a:t>BEPAS – </a:t>
            </a:r>
            <a:r>
              <a:rPr lang="de-DE" sz="2800" dirty="0" err="1"/>
              <a:t>Burden</a:t>
            </a:r>
            <a:r>
              <a:rPr lang="de-DE" sz="2800" dirty="0"/>
              <a:t>, </a:t>
            </a:r>
            <a:r>
              <a:rPr lang="de-DE" sz="2800" dirty="0" err="1"/>
              <a:t>Expectancies</a:t>
            </a:r>
            <a:r>
              <a:rPr lang="de-DE" sz="2800" dirty="0"/>
              <a:t>, </a:t>
            </a:r>
            <a:r>
              <a:rPr lang="de-DE" sz="2800" dirty="0" err="1"/>
              <a:t>Perspectives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Addicted</a:t>
            </a:r>
            <a:r>
              <a:rPr lang="de-DE" sz="2800" dirty="0"/>
              <a:t> </a:t>
            </a:r>
            <a:r>
              <a:rPr lang="de-DE" sz="2800" dirty="0" err="1"/>
              <a:t>individuals</a:t>
            </a:r>
            <a:r>
              <a:rPr lang="de-DE" sz="2800" dirty="0"/>
              <a:t>‘ </a:t>
            </a:r>
            <a:r>
              <a:rPr lang="de-DE" sz="2800" dirty="0" err="1"/>
              <a:t>Significant</a:t>
            </a:r>
            <a:r>
              <a:rPr lang="de-DE" sz="2800" dirty="0"/>
              <a:t> </a:t>
            </a:r>
            <a:r>
              <a:rPr lang="de-DE" sz="2800" dirty="0" err="1"/>
              <a:t>others</a:t>
            </a:r>
            <a:r>
              <a:rPr lang="de-DE" sz="2800" dirty="0"/>
              <a:t> </a:t>
            </a:r>
            <a:r>
              <a:rPr lang="de-DE" sz="2800" dirty="0" err="1"/>
              <a:t>study</a:t>
            </a:r>
            <a:r>
              <a:rPr lang="de-DE" sz="2800" dirty="0"/>
              <a:t>: a multimodal </a:t>
            </a:r>
            <a:r>
              <a:rPr lang="de-DE" sz="2800" dirty="0" err="1"/>
              <a:t>approach</a:t>
            </a:r>
            <a:endParaRPr lang="de-DE" sz="28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B6C0F80-27A1-4351-B124-16A86B6C0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CC8B14-445B-48FB-963D-54A3E25CDE6D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812EA2B-DA45-43DB-A774-98E6ED82056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2060848"/>
            <a:ext cx="81534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Model </a:t>
            </a:r>
            <a:r>
              <a:rPr lang="de-DE" dirty="0" err="1"/>
              <a:t>project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24 </a:t>
            </a:r>
            <a:r>
              <a:rPr lang="de-DE" dirty="0" err="1"/>
              <a:t>months</a:t>
            </a:r>
            <a:endParaRPr lang="de-DE" dirty="0"/>
          </a:p>
          <a:p>
            <a:r>
              <a:rPr lang="de-DE" dirty="0"/>
              <a:t>Study </a:t>
            </a:r>
            <a:r>
              <a:rPr lang="de-DE" dirty="0" err="1"/>
              <a:t>focus</a:t>
            </a:r>
            <a:r>
              <a:rPr lang="de-DE" dirty="0"/>
              <a:t>:</a:t>
            </a:r>
          </a:p>
          <a:p>
            <a:pPr lvl="1"/>
            <a:r>
              <a:rPr lang="de-DE" dirty="0"/>
              <a:t>Stress and </a:t>
            </a:r>
            <a:r>
              <a:rPr lang="de-DE" dirty="0" err="1"/>
              <a:t>strain</a:t>
            </a:r>
            <a:r>
              <a:rPr lang="de-DE" dirty="0"/>
              <a:t> </a:t>
            </a:r>
            <a:r>
              <a:rPr lang="de-DE" dirty="0" err="1"/>
              <a:t>factors</a:t>
            </a:r>
            <a:r>
              <a:rPr lang="de-DE" dirty="0"/>
              <a:t> &amp; </a:t>
            </a:r>
            <a:r>
              <a:rPr lang="de-DE" dirty="0" err="1"/>
              <a:t>resources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FMAs</a:t>
            </a:r>
          </a:p>
          <a:p>
            <a:pPr lvl="1"/>
            <a:r>
              <a:rPr lang="de-DE" dirty="0"/>
              <a:t>Needs </a:t>
            </a:r>
            <a:r>
              <a:rPr lang="de-DE" dirty="0" err="1"/>
              <a:t>of</a:t>
            </a:r>
            <a:r>
              <a:rPr lang="de-DE" dirty="0"/>
              <a:t> support and </a:t>
            </a:r>
            <a:r>
              <a:rPr lang="de-DE" dirty="0" err="1"/>
              <a:t>barriers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treatment</a:t>
            </a:r>
            <a:endParaRPr lang="de-DE" dirty="0"/>
          </a:p>
          <a:p>
            <a:r>
              <a:rPr lang="de-DE" dirty="0" err="1"/>
              <a:t>Aims</a:t>
            </a:r>
            <a:endParaRPr lang="de-DE" dirty="0"/>
          </a:p>
          <a:p>
            <a:pPr lvl="1"/>
            <a:r>
              <a:rPr lang="de-DE" dirty="0"/>
              <a:t>Derivation </a:t>
            </a:r>
            <a:r>
              <a:rPr lang="de-DE" dirty="0" err="1"/>
              <a:t>of</a:t>
            </a:r>
            <a:r>
              <a:rPr lang="de-DE" dirty="0"/>
              <a:t> an integrative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 </a:t>
            </a:r>
            <a:r>
              <a:rPr lang="de-DE" dirty="0" err="1"/>
              <a:t>conceptual</a:t>
            </a:r>
            <a:r>
              <a:rPr lang="de-DE" dirty="0"/>
              <a:t> </a:t>
            </a:r>
            <a:r>
              <a:rPr lang="de-DE" dirty="0" err="1"/>
              <a:t>understanding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strains</a:t>
            </a:r>
            <a:r>
              <a:rPr lang="de-DE" dirty="0"/>
              <a:t> and </a:t>
            </a:r>
            <a:r>
              <a:rPr lang="de-DE" dirty="0" err="1"/>
              <a:t>resources</a:t>
            </a:r>
            <a:endParaRPr lang="de-DE" dirty="0"/>
          </a:p>
          <a:p>
            <a:pPr lvl="1"/>
            <a:r>
              <a:rPr lang="de-DE" dirty="0"/>
              <a:t>Stimulus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improvement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health</a:t>
            </a:r>
            <a:r>
              <a:rPr lang="de-DE" dirty="0"/>
              <a:t> care </a:t>
            </a:r>
            <a:r>
              <a:rPr lang="de-DE" dirty="0" err="1"/>
              <a:t>situation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FMAs in Germany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6991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CC8B14-445B-48FB-963D-54A3E25CDE6D}" type="slidenum">
              <a:rPr lang="de-DE" smtClean="0">
                <a:latin typeface="Calibri" pitchFamily="34" charset="0"/>
              </a:rPr>
              <a:pPr/>
              <a:t>6</a:t>
            </a:fld>
            <a:endParaRPr lang="de-DE">
              <a:latin typeface="Calibri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23528" y="1916832"/>
            <a:ext cx="8229600" cy="445395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de-DE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Are </a:t>
            </a:r>
            <a:r>
              <a:rPr lang="de-DE" sz="24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there</a:t>
            </a:r>
            <a:r>
              <a:rPr lang="de-DE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de-DE" sz="24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addiction-specific</a:t>
            </a:r>
            <a:r>
              <a:rPr lang="de-DE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de-DE" sz="24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differences</a:t>
            </a:r>
            <a:r>
              <a:rPr lang="de-DE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de-DE" sz="24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between</a:t>
            </a:r>
            <a:r>
              <a:rPr lang="de-DE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an </a:t>
            </a:r>
            <a:r>
              <a:rPr lang="de-DE" sz="24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alcohol</a:t>
            </a:r>
            <a:r>
              <a:rPr lang="de-DE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de-DE" sz="24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use</a:t>
            </a:r>
            <a:r>
              <a:rPr lang="de-DE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de-DE" sz="24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disorder</a:t>
            </a:r>
            <a:r>
              <a:rPr lang="de-DE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and </a:t>
            </a:r>
            <a:r>
              <a:rPr lang="de-DE" sz="24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pathological</a:t>
            </a:r>
            <a:r>
              <a:rPr lang="de-DE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de-DE" sz="24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gambling</a:t>
            </a:r>
            <a:r>
              <a:rPr lang="de-DE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in </a:t>
            </a:r>
            <a:r>
              <a:rPr lang="de-DE" sz="24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terms</a:t>
            </a:r>
            <a:r>
              <a:rPr lang="de-DE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de-DE" sz="24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of</a:t>
            </a:r>
            <a:r>
              <a:rPr lang="de-DE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de-DE" sz="24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strains</a:t>
            </a:r>
            <a:r>
              <a:rPr lang="de-DE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de-DE" sz="24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ressources</a:t>
            </a:r>
            <a:r>
              <a:rPr lang="de-DE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de-DE" sz="24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barriers</a:t>
            </a:r>
            <a:r>
              <a:rPr lang="de-DE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de-DE" sz="24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to</a:t>
            </a:r>
            <a:r>
              <a:rPr lang="de-DE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de-DE" sz="24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treatment</a:t>
            </a:r>
            <a:r>
              <a:rPr lang="de-DE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and </a:t>
            </a:r>
            <a:r>
              <a:rPr lang="de-DE" sz="24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needs</a:t>
            </a:r>
            <a:r>
              <a:rPr lang="de-DE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in FMAs? </a:t>
            </a:r>
            <a:endParaRPr lang="de-DE" b="1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C7364C77-4EE0-4324-9BD8-7C2861588E68}"/>
              </a:ext>
            </a:extLst>
          </p:cNvPr>
          <p:cNvSpPr txBox="1">
            <a:spLocks/>
          </p:cNvSpPr>
          <p:nvPr/>
        </p:nvSpPr>
        <p:spPr>
          <a:xfrm>
            <a:off x="567102" y="40386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Research </a:t>
            </a:r>
            <a:r>
              <a:rPr lang="de-DE" dirty="0" err="1"/>
              <a:t>question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4439457-9D45-4AC3-AFB6-C7FE5091AE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717032"/>
            <a:ext cx="2638048" cy="2638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16B81E-7DE0-4995-A51C-B1E6D7811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Sample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study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86604BC-FDD3-4475-BB6D-B31FDB75F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CC8B14-445B-48FB-963D-54A3E25CDE6D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1A2B365-1920-4F7D-BE68-AFAEA1DE138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15 FMs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pathological</a:t>
            </a:r>
            <a:r>
              <a:rPr lang="de-DE" dirty="0"/>
              <a:t> </a:t>
            </a:r>
            <a:r>
              <a:rPr lang="de-DE" dirty="0" err="1"/>
              <a:t>gamblers</a:t>
            </a:r>
            <a:endParaRPr lang="de-DE" dirty="0"/>
          </a:p>
          <a:p>
            <a:r>
              <a:rPr lang="de-DE" dirty="0"/>
              <a:t>15 </a:t>
            </a:r>
            <a:r>
              <a:rPr lang="de-DE" dirty="0" err="1"/>
              <a:t>matched</a:t>
            </a:r>
            <a:r>
              <a:rPr lang="de-DE" dirty="0"/>
              <a:t> FMs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alcohol</a:t>
            </a:r>
            <a:r>
              <a:rPr lang="de-DE" dirty="0"/>
              <a:t> </a:t>
            </a:r>
            <a:r>
              <a:rPr lang="de-DE" dirty="0" err="1"/>
              <a:t>dependents</a:t>
            </a:r>
            <a:endParaRPr lang="de-DE" dirty="0"/>
          </a:p>
          <a:p>
            <a:r>
              <a:rPr lang="de-DE" dirty="0"/>
              <a:t>27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self-help</a:t>
            </a:r>
            <a:r>
              <a:rPr lang="de-DE" dirty="0"/>
              <a:t> </a:t>
            </a:r>
            <a:r>
              <a:rPr lang="de-DE" dirty="0" err="1"/>
              <a:t>groups</a:t>
            </a:r>
            <a:r>
              <a:rPr lang="de-DE" dirty="0"/>
              <a:t>, 3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gp</a:t>
            </a:r>
            <a:r>
              <a:rPr lang="de-DE" dirty="0"/>
              <a:t>/</a:t>
            </a:r>
            <a:r>
              <a:rPr lang="de-DE" dirty="0" err="1"/>
              <a:t>gh</a:t>
            </a:r>
            <a:endParaRPr lang="de-DE" dirty="0"/>
          </a:p>
          <a:p>
            <a:r>
              <a:rPr lang="de-DE" dirty="0"/>
              <a:t>28 </a:t>
            </a:r>
            <a:r>
              <a:rPr lang="de-DE" dirty="0" err="1"/>
              <a:t>women</a:t>
            </a:r>
            <a:r>
              <a:rPr lang="de-DE" dirty="0"/>
              <a:t>, 2 </a:t>
            </a:r>
            <a:r>
              <a:rPr lang="de-DE" dirty="0" err="1"/>
              <a:t>men</a:t>
            </a:r>
            <a:endParaRPr lang="de-DE" dirty="0"/>
          </a:p>
          <a:p>
            <a:r>
              <a:rPr lang="de-DE" dirty="0"/>
              <a:t>Age M=53 </a:t>
            </a:r>
            <a:r>
              <a:rPr lang="de-DE" dirty="0" err="1"/>
              <a:t>years</a:t>
            </a:r>
            <a:r>
              <a:rPr lang="de-DE" dirty="0"/>
              <a:t> (28-78)</a:t>
            </a:r>
          </a:p>
          <a:p>
            <a:r>
              <a:rPr lang="de-DE" dirty="0" err="1"/>
              <a:t>Relationship</a:t>
            </a:r>
            <a:r>
              <a:rPr lang="de-DE" dirty="0"/>
              <a:t>:</a:t>
            </a:r>
          </a:p>
          <a:p>
            <a:pPr lvl="1"/>
            <a:r>
              <a:rPr lang="de-DE" dirty="0"/>
              <a:t>20 </a:t>
            </a:r>
            <a:r>
              <a:rPr lang="de-DE" dirty="0" err="1"/>
              <a:t>wifes</a:t>
            </a:r>
            <a:r>
              <a:rPr lang="de-DE" dirty="0"/>
              <a:t>/</a:t>
            </a:r>
            <a:r>
              <a:rPr lang="de-DE" dirty="0" err="1"/>
              <a:t>female</a:t>
            </a:r>
            <a:r>
              <a:rPr lang="de-DE" dirty="0"/>
              <a:t> </a:t>
            </a:r>
            <a:r>
              <a:rPr lang="de-DE" dirty="0" err="1"/>
              <a:t>partners</a:t>
            </a:r>
            <a:endParaRPr lang="de-DE" dirty="0"/>
          </a:p>
          <a:p>
            <a:pPr lvl="1"/>
            <a:r>
              <a:rPr lang="de-DE" dirty="0"/>
              <a:t>2 </a:t>
            </a:r>
            <a:r>
              <a:rPr lang="de-DE" dirty="0" err="1"/>
              <a:t>husbands</a:t>
            </a:r>
            <a:endParaRPr lang="de-DE" dirty="0"/>
          </a:p>
          <a:p>
            <a:pPr lvl="1"/>
            <a:r>
              <a:rPr lang="de-DE" dirty="0"/>
              <a:t>2 </a:t>
            </a:r>
            <a:r>
              <a:rPr lang="de-DE" dirty="0" err="1"/>
              <a:t>daughters</a:t>
            </a:r>
            <a:endParaRPr lang="de-DE" dirty="0"/>
          </a:p>
          <a:p>
            <a:pPr lvl="1"/>
            <a:r>
              <a:rPr lang="de-DE" dirty="0"/>
              <a:t>6 </a:t>
            </a:r>
            <a:r>
              <a:rPr lang="de-DE" dirty="0" err="1"/>
              <a:t>mothers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2141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900C66-FFD8-45B0-A98C-5E9FB232D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116632"/>
            <a:ext cx="8153400" cy="608112"/>
          </a:xfrm>
        </p:spPr>
        <p:txBody>
          <a:bodyPr>
            <a:normAutofit fontScale="90000"/>
          </a:bodyPr>
          <a:lstStyle/>
          <a:p>
            <a:r>
              <a:rPr lang="de-DE" dirty="0"/>
              <a:t>Manual-</a:t>
            </a:r>
            <a:r>
              <a:rPr lang="de-DE" dirty="0" err="1"/>
              <a:t>based</a:t>
            </a:r>
            <a:r>
              <a:rPr lang="de-DE" dirty="0"/>
              <a:t> qualitative interview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CAF7C51-3944-431E-B2BE-C5DB57D94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CC8B14-445B-48FB-963D-54A3E25CDE6D}" type="slidenum">
              <a:rPr lang="de-DE" smtClean="0"/>
              <a:pPr/>
              <a:t>8</a:t>
            </a:fld>
            <a:endParaRPr lang="de-DE"/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4461BDF5-16D9-4255-B679-739FAACD7746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31061780"/>
              </p:ext>
            </p:extLst>
          </p:nvPr>
        </p:nvGraphicFramePr>
        <p:xfrm>
          <a:off x="533400" y="724744"/>
          <a:ext cx="8153400" cy="61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30960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CC8B14-445B-48FB-963D-54A3E25CDE6D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2AA102B-E3E6-4B3F-BE09-B75982386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Results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15F327B-3958-4E60-92A8-EA3FD6AC2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2060848"/>
            <a:ext cx="6299993" cy="429510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lathea">
  <a:themeElements>
    <a:clrScheme name="Rhea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Galathe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alathe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TM03457464[[fn=Dividende]]</Template>
  <TotalTime>0</TotalTime>
  <Words>1676</Words>
  <Application>Microsoft Office PowerPoint</Application>
  <PresentationFormat>Bildschirmpräsentation (4:3)</PresentationFormat>
  <Paragraphs>228</Paragraphs>
  <Slides>20</Slides>
  <Notes>19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7" baseType="lpstr">
      <vt:lpstr>Microsoft YaHei</vt:lpstr>
      <vt:lpstr>Calibri</vt:lpstr>
      <vt:lpstr>Times New Roman</vt:lpstr>
      <vt:lpstr>Tw Cen MT</vt:lpstr>
      <vt:lpstr>Wingdings</vt:lpstr>
      <vt:lpstr>Wingdings 2</vt:lpstr>
      <vt:lpstr>Galathea</vt:lpstr>
      <vt:lpstr>  Effects of pathological gambling and alcohol dependence on strain and coping mechanisms of family members: Findings from the Burden, Expectancies, Perspectives of Addicted individuals‘ Significant others study (BEPAS)</vt:lpstr>
      <vt:lpstr>COI - Disclosure</vt:lpstr>
      <vt:lpstr>Background</vt:lpstr>
      <vt:lpstr>„Stress-Strain-Coping-Support-Model“ (Orford et al. 2005)</vt:lpstr>
      <vt:lpstr>BEPAS – Burden, Expectancies, Perspectives of Addicted individuals‘ Significant others study: a multimodal approach</vt:lpstr>
      <vt:lpstr>PowerPoint-Präsentation</vt:lpstr>
      <vt:lpstr>Sample for the current study</vt:lpstr>
      <vt:lpstr>Manual-based qualitative interview</vt:lpstr>
      <vt:lpstr>Results</vt:lpstr>
      <vt:lpstr>Strains</vt:lpstr>
      <vt:lpstr>Strains</vt:lpstr>
      <vt:lpstr>Coping strategies</vt:lpstr>
      <vt:lpstr>Influence of the coping strategies on the strains of FMs</vt:lpstr>
      <vt:lpstr>Resources and barriers</vt:lpstr>
      <vt:lpstr>Desires and needs</vt:lpstr>
      <vt:lpstr>Conclusions</vt:lpstr>
      <vt:lpstr>References</vt:lpstr>
      <vt:lpstr>Cooperation partners</vt:lpstr>
      <vt:lpstr>Thank you for listening Questions, critique, suggestions:  anja.bischof@uksh.de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Anna</dc:creator>
  <cp:lastModifiedBy>Bischof-An</cp:lastModifiedBy>
  <cp:revision>227</cp:revision>
  <cp:lastPrinted>2018-10-29T13:37:54Z</cp:lastPrinted>
  <dcterms:created xsi:type="dcterms:W3CDTF">2016-05-23T08:10:57Z</dcterms:created>
  <dcterms:modified xsi:type="dcterms:W3CDTF">2018-10-30T17:04:25Z</dcterms:modified>
</cp:coreProperties>
</file>